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8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9" r:id="rId4"/>
  </p:sldMasterIdLst>
  <p:notesMasterIdLst>
    <p:notesMasterId r:id="rId21"/>
  </p:notesMasterIdLst>
  <p:handoutMasterIdLst>
    <p:handoutMasterId r:id="rId22"/>
  </p:handoutMasterIdLst>
  <p:sldIdLst>
    <p:sldId id="350" r:id="rId5"/>
    <p:sldId id="354" r:id="rId6"/>
    <p:sldId id="375" r:id="rId7"/>
    <p:sldId id="376" r:id="rId8"/>
    <p:sldId id="377" r:id="rId9"/>
    <p:sldId id="357" r:id="rId10"/>
    <p:sldId id="359" r:id="rId11"/>
    <p:sldId id="366" r:id="rId12"/>
    <p:sldId id="360" r:id="rId13"/>
    <p:sldId id="372" r:id="rId14"/>
    <p:sldId id="378" r:id="rId15"/>
    <p:sldId id="379" r:id="rId16"/>
    <p:sldId id="380" r:id="rId17"/>
    <p:sldId id="381" r:id="rId18"/>
    <p:sldId id="358" r:id="rId19"/>
    <p:sldId id="343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54B71"/>
    <a:srgbClr val="DAB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245" autoAdjust="0"/>
  </p:normalViewPr>
  <p:slideViewPr>
    <p:cSldViewPr snapToGrid="0">
      <p:cViewPr varScale="1">
        <p:scale>
          <a:sx n="51" d="100"/>
          <a:sy n="51" d="100"/>
        </p:scale>
        <p:origin x="168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pPr rtl="0"/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pPr rtl="0"/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pPr rtl="0"/>
            <a:fld id="{8E6D13E5-4CEC-3A4A-8E5D-AFCEE7512E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pPr rtl="0"/>
            <a:endParaRPr lang="fr-CA" noProof="0"/>
          </a:p>
        </p:txBody>
      </p:sp>
      <p:sp>
        <p:nvSpPr>
          <p:cNvPr id="3" name="Espace réservé à la date 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pPr rtl="0"/>
            <a:fld id="{153D85F4-368A-4495-8C53-B69DA4B8023B}" type="datetime1">
              <a:rPr lang="fr-CA" noProof="0" smtClean="0"/>
              <a:t>2024-10-02</a:t>
            </a:fld>
            <a:endParaRPr lang="fr-CA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pPr rtl="0"/>
            <a:endParaRPr lang="fr-CA" noProof="0"/>
          </a:p>
        </p:txBody>
      </p:sp>
      <p:sp>
        <p:nvSpPr>
          <p:cNvPr id="5" name="Espace réservé des rétroaction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 rtl="0"/>
            <a:r>
              <a:rPr lang="fr-CA" noProof="0"/>
              <a:t>Cliquez pour modifier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pPr rtl="0"/>
            <a:endParaRPr lang="fr-CA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fr-CA" noProof="0" smtClean="0"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3385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Distribution Bonbons à la bibliothèque </a:t>
            </a:r>
          </a:p>
          <a:p>
            <a:endParaRPr lang="fr-CA" dirty="0"/>
          </a:p>
          <a:p>
            <a:r>
              <a:rPr lang="fr-CA" dirty="0"/>
              <a:t>Inscription paniers de </a:t>
            </a:r>
            <a:r>
              <a:rPr lang="fr-CA" dirty="0" err="1"/>
              <a:t>noel</a:t>
            </a:r>
            <a:r>
              <a:rPr lang="fr-CA" dirty="0"/>
              <a:t> début mi-octobre 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CA" noProof="0" smtClean="0"/>
              <a:t>10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2111232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Spectacle gratuit 4 à 12 ans 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CA" noProof="0" smtClean="0"/>
              <a:t>11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266050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Age d’or Danse en ligne sociale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CA" noProof="0" smtClean="0"/>
              <a:t>12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2664873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Age d’or Danse en ligne sociale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CA" noProof="0" smtClean="0"/>
              <a:t>13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3905195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rétroaction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89C7E07-3C67-C64C-8DA0-0404F6303970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38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2131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2785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4845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9601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Données des deux municipalités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CA" noProof="0" smtClean="0"/>
              <a:t>6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177110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CA" noProof="0" smtClean="0"/>
              <a:t>7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1361330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CA" noProof="0" smtClean="0"/>
              <a:t>8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485642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CA" noProof="0" smtClean="0"/>
              <a:t>9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160959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C0E991-5636-4E5B-AC29-1C80B74B8278}" type="datetime4">
              <a:rPr lang="fr-CA" noProof="0" smtClean="0">
                <a:latin typeface="+mn-lt"/>
              </a:rPr>
              <a:t>2 octobre 2024</a:t>
            </a:fld>
            <a:endParaRPr lang="fr-CA" noProof="0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CA" noProof="0"/>
              <a:t>Rapport annuel</a:t>
            </a:r>
            <a:endParaRPr lang="fr-CA" b="0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CA" noProof="0" smtClean="0"/>
              <a:pPr/>
              <a:t>‹N°›</a:t>
            </a:fld>
            <a:endParaRPr lang="fr-CA" noProof="0">
              <a:latin typeface="+mn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942211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C0E991-5636-4E5B-AC29-1C80B74B8278}" type="datetime4">
              <a:rPr lang="fr-CA" noProof="0" smtClean="0">
                <a:latin typeface="+mn-lt"/>
              </a:rPr>
              <a:t>2 octobre 2024</a:t>
            </a:fld>
            <a:endParaRPr lang="fr-CA" noProof="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CA" noProof="0"/>
              <a:t>Rapport annuel</a:t>
            </a:r>
            <a:endParaRPr lang="fr-CA" b="0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CA" noProof="0" smtClean="0"/>
              <a:pPr/>
              <a:t>‹N°›</a:t>
            </a:fld>
            <a:endParaRPr lang="fr-CA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133226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C0E991-5636-4E5B-AC29-1C80B74B8278}" type="datetime4">
              <a:rPr lang="fr-CA" noProof="0" smtClean="0">
                <a:latin typeface="+mn-lt"/>
              </a:rPr>
              <a:t>2 octobre 2024</a:t>
            </a:fld>
            <a:endParaRPr lang="fr-CA" noProof="0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CA" noProof="0"/>
              <a:t>Rapport annuel</a:t>
            </a:r>
            <a:endParaRPr lang="fr-CA" b="0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CA" noProof="0" smtClean="0"/>
              <a:pPr/>
              <a:t>‹N°›</a:t>
            </a:fld>
            <a:endParaRPr lang="fr-CA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417858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C0E991-5636-4E5B-AC29-1C80B74B8278}" type="datetime4">
              <a:rPr lang="fr-CA" noProof="0" smtClean="0">
                <a:latin typeface="+mn-lt"/>
              </a:rPr>
              <a:t>2 octobre 2024</a:t>
            </a:fld>
            <a:endParaRPr lang="fr-CA" noProof="0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CA" noProof="0"/>
              <a:t>Rapport annuel</a:t>
            </a:r>
            <a:endParaRPr lang="fr-CA" b="0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CA" noProof="0" smtClean="0"/>
              <a:pPr/>
              <a:t>‹N°›</a:t>
            </a:fld>
            <a:endParaRPr lang="fr-CA" noProof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597000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C0E991-5636-4E5B-AC29-1C80B74B8278}" type="datetime4">
              <a:rPr lang="fr-CA" noProof="0" smtClean="0">
                <a:latin typeface="+mn-lt"/>
              </a:rPr>
              <a:t>2 octobre 2024</a:t>
            </a:fld>
            <a:endParaRPr lang="fr-CA" noProof="0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CA" noProof="0"/>
              <a:t>Rapport annuel</a:t>
            </a:r>
            <a:endParaRPr lang="fr-CA" b="0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CA" noProof="0" smtClean="0"/>
              <a:pPr/>
              <a:t>‹N°›</a:t>
            </a:fld>
            <a:endParaRPr lang="fr-CA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32885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C0E991-5636-4E5B-AC29-1C80B74B8278}" type="datetime4">
              <a:rPr lang="fr-CA" noProof="0" smtClean="0">
                <a:latin typeface="+mn-lt"/>
              </a:rPr>
              <a:t>2 octobre 2024</a:t>
            </a:fld>
            <a:endParaRPr lang="fr-CA" noProof="0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CA" noProof="0"/>
              <a:t>Rapport annuel</a:t>
            </a:r>
            <a:endParaRPr lang="fr-CA" b="0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CA" noProof="0" smtClean="0"/>
              <a:pPr/>
              <a:t>‹N°›</a:t>
            </a:fld>
            <a:endParaRPr lang="fr-CA" noProof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9155470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C0E991-5636-4E5B-AC29-1C80B74B8278}" type="datetime4">
              <a:rPr lang="fr-CA" noProof="0" smtClean="0">
                <a:latin typeface="+mn-lt"/>
              </a:rPr>
              <a:t>2 octobre 2024</a:t>
            </a:fld>
            <a:endParaRPr lang="fr-CA" noProof="0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CA" noProof="0"/>
              <a:t>Rapport annuel</a:t>
            </a:r>
            <a:endParaRPr lang="fr-CA" b="0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CA" noProof="0" smtClean="0"/>
              <a:pPr/>
              <a:t>‹N°›</a:t>
            </a:fld>
            <a:endParaRPr lang="fr-CA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9684989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C0E991-5636-4E5B-AC29-1C80B74B8278}" type="datetime4">
              <a:rPr lang="fr-CA" noProof="0" smtClean="0">
                <a:latin typeface="+mn-lt"/>
              </a:rPr>
              <a:t>2 octobre 2024</a:t>
            </a:fld>
            <a:endParaRPr lang="fr-CA" noProof="0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CA" noProof="0"/>
              <a:t>Rapport annuel</a:t>
            </a:r>
            <a:endParaRPr lang="fr-CA" b="0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CA" noProof="0" smtClean="0"/>
              <a:pPr/>
              <a:t>‹N°›</a:t>
            </a:fld>
            <a:endParaRPr lang="fr-CA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7509087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C0E991-5636-4E5B-AC29-1C80B74B8278}" type="datetime4">
              <a:rPr lang="fr-CA" noProof="0" smtClean="0">
                <a:latin typeface="+mn-lt"/>
              </a:rPr>
              <a:t>2 octobre 2024</a:t>
            </a:fld>
            <a:endParaRPr lang="fr-CA" noProof="0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CA" noProof="0"/>
              <a:t>Rapport annuel</a:t>
            </a:r>
            <a:endParaRPr lang="fr-CA" b="0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CA" noProof="0" smtClean="0"/>
              <a:pPr/>
              <a:t>‹N°›</a:t>
            </a:fld>
            <a:endParaRPr lang="fr-CA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6762034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grpSp>
        <p:nvGrpSpPr>
          <p:cNvPr id="9" name="Groupe 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e libre 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</p:grpSp>
      <p:sp>
        <p:nvSpPr>
          <p:cNvPr id="18" name="Espace réservé au texte 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cxnSp>
        <p:nvCxnSpPr>
          <p:cNvPr id="13" name="Connecteur droit 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173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CA" noProof="0"/>
              <a:t>Cliquez pour modifier </a:t>
            </a:r>
          </a:p>
        </p:txBody>
      </p:sp>
      <p:sp>
        <p:nvSpPr>
          <p:cNvPr id="9" name="Espace réservé du tableau 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 rtlCol="0"/>
          <a:lstStyle/>
          <a:p>
            <a:pPr rtl="0"/>
            <a:r>
              <a:rPr lang="fr-FR" noProof="0"/>
              <a:t>Cliquez sur l'icône pour ajouter un tableau</a:t>
            </a:r>
            <a:endParaRPr lang="fr-CA" noProof="0"/>
          </a:p>
        </p:txBody>
      </p:sp>
      <p:sp>
        <p:nvSpPr>
          <p:cNvPr id="2" name="Espace réservé à la date 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8E8CD2E7-4C84-4E58-9939-CB73E7563B9E}" type="datetime4">
              <a:rPr lang="fr-CA" noProof="0" smtClean="0">
                <a:latin typeface="+mn-lt"/>
              </a:rPr>
              <a:t>2 octobre 2024</a:t>
            </a:fld>
            <a:endParaRPr lang="fr-CA" noProof="0"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CA" noProof="0"/>
              <a:t>Rapport annuel</a:t>
            </a:r>
            <a:endParaRPr lang="fr-CA" b="0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CA" noProof="0" smtClean="0"/>
              <a:pPr/>
              <a:t>‹N°›</a:t>
            </a:fld>
            <a:endParaRPr lang="fr-CA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1484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C0E991-5636-4E5B-AC29-1C80B74B8278}" type="datetime4">
              <a:rPr lang="fr-CA" noProof="0" smtClean="0">
                <a:latin typeface="+mn-lt"/>
              </a:rPr>
              <a:t>2 octobre 2024</a:t>
            </a:fld>
            <a:endParaRPr lang="fr-CA" noProof="0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CA" noProof="0"/>
              <a:t>Rapport annuel</a:t>
            </a:r>
            <a:endParaRPr lang="fr-CA" b="0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CA" noProof="0" smtClean="0"/>
              <a:pPr/>
              <a:t>‹N°›</a:t>
            </a:fld>
            <a:endParaRPr lang="fr-CA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719647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rc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au texte 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7" name="Sous-titre 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CA" noProof="0" dirty="0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Espace réservé d’image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  <a:endParaRPr lang="fr-CA" noProof="0" dirty="0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8969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’image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  <a:endParaRPr lang="fr-CA" noProof="0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e 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orme libre 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graphique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sur l'icône pour ajouter un graphique</a:t>
            </a:r>
            <a:endParaRPr lang="fr-CA" noProof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CA" noProof="0"/>
              <a:t>Cliquez pour modifier </a:t>
            </a:r>
          </a:p>
        </p:txBody>
      </p:sp>
      <p:sp>
        <p:nvSpPr>
          <p:cNvPr id="2" name="Espace réservé à la date 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2161441A-549E-40D8-8BB9-2A77068B6533}" type="datetime4">
              <a:rPr lang="fr-CA" noProof="0" smtClean="0">
                <a:latin typeface="+mn-lt"/>
              </a:rPr>
              <a:t>2 octobre 2024</a:t>
            </a:fld>
            <a:endParaRPr lang="fr-CA" noProof="0"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CA" noProof="0"/>
              <a:t>Rapport annuel</a:t>
            </a:r>
            <a:endParaRPr lang="fr-CA" b="0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CA" noProof="0" smtClean="0"/>
              <a:pPr/>
              <a:t>‹N°›</a:t>
            </a:fld>
            <a:endParaRPr lang="fr-CA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C0E991-5636-4E5B-AC29-1C80B74B8278}" type="datetime4">
              <a:rPr lang="fr-CA" noProof="0" smtClean="0">
                <a:latin typeface="+mn-lt"/>
              </a:rPr>
              <a:t>2 octobre 2024</a:t>
            </a:fld>
            <a:endParaRPr lang="fr-CA" noProof="0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CA" noProof="0"/>
              <a:t>Rapport annuel</a:t>
            </a:r>
            <a:endParaRPr lang="fr-CA" b="0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CA" noProof="0" smtClean="0"/>
              <a:pPr/>
              <a:t>‹N°›</a:t>
            </a:fld>
            <a:endParaRPr lang="fr-CA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39645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C0E991-5636-4E5B-AC29-1C80B74B8278}" type="datetime4">
              <a:rPr lang="fr-CA" noProof="0" smtClean="0">
                <a:latin typeface="+mn-lt"/>
              </a:rPr>
              <a:t>2 octobre 2024</a:t>
            </a:fld>
            <a:endParaRPr lang="fr-CA" noProof="0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CA" noProof="0"/>
              <a:t>Rapport annuel</a:t>
            </a:r>
            <a:endParaRPr lang="fr-CA" b="0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CA" noProof="0" smtClean="0"/>
              <a:pPr/>
              <a:t>‹N°›</a:t>
            </a:fld>
            <a:endParaRPr lang="fr-CA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9679560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C0E991-5636-4E5B-AC29-1C80B74B8278}" type="datetime4">
              <a:rPr lang="fr-CA" noProof="0" smtClean="0">
                <a:latin typeface="+mn-lt"/>
              </a:rPr>
              <a:t>2 octobre 2024</a:t>
            </a:fld>
            <a:endParaRPr lang="fr-CA" noProof="0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CA" noProof="0"/>
              <a:t>Rapport annuel</a:t>
            </a:r>
            <a:endParaRPr lang="fr-CA" b="0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CA" noProof="0" smtClean="0"/>
              <a:pPr/>
              <a:t>‹N°›</a:t>
            </a:fld>
            <a:endParaRPr lang="fr-CA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534861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C0E991-5636-4E5B-AC29-1C80B74B8278}" type="datetime4">
              <a:rPr lang="fr-CA" noProof="0" smtClean="0">
                <a:latin typeface="+mn-lt"/>
              </a:rPr>
              <a:t>2 octobre 2024</a:t>
            </a:fld>
            <a:endParaRPr lang="fr-CA" noProof="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CA" noProof="0"/>
              <a:t>Rapport annuel</a:t>
            </a:r>
            <a:endParaRPr lang="fr-CA" b="0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CA" noProof="0" smtClean="0"/>
              <a:pPr/>
              <a:t>‹N°›</a:t>
            </a:fld>
            <a:endParaRPr lang="fr-CA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342655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C0E991-5636-4E5B-AC29-1C80B74B8278}" type="datetime4">
              <a:rPr lang="fr-CA" noProof="0" smtClean="0">
                <a:latin typeface="+mn-lt"/>
              </a:rPr>
              <a:t>2 octobre 2024</a:t>
            </a:fld>
            <a:endParaRPr lang="fr-CA" noProof="0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CA" noProof="0"/>
              <a:t>Rapport annuel</a:t>
            </a:r>
            <a:endParaRPr lang="fr-CA" b="0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CA" noProof="0" smtClean="0"/>
              <a:pPr/>
              <a:t>‹N°›</a:t>
            </a:fld>
            <a:endParaRPr lang="fr-CA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471909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C0E991-5636-4E5B-AC29-1C80B74B8278}" type="datetime4">
              <a:rPr lang="fr-CA" noProof="0" smtClean="0">
                <a:latin typeface="+mn-lt"/>
              </a:rPr>
              <a:t>2 octobre 2024</a:t>
            </a:fld>
            <a:endParaRPr lang="fr-CA" noProof="0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CA" noProof="0"/>
              <a:t>Rapport annuel</a:t>
            </a:r>
            <a:endParaRPr lang="fr-CA" b="0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CA" noProof="0" smtClean="0"/>
              <a:pPr/>
              <a:t>‹N°›</a:t>
            </a:fld>
            <a:endParaRPr lang="fr-CA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4201071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C0E991-5636-4E5B-AC29-1C80B74B8278}" type="datetime4">
              <a:rPr lang="fr-CA" noProof="0" smtClean="0">
                <a:latin typeface="+mn-lt"/>
              </a:rPr>
              <a:t>2 octobre 2024</a:t>
            </a:fld>
            <a:endParaRPr lang="fr-CA" noProof="0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CA" noProof="0"/>
              <a:t>Rapport annuel</a:t>
            </a:r>
            <a:endParaRPr lang="fr-CA" b="0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CA" noProof="0" smtClean="0"/>
              <a:pPr/>
              <a:t>‹N°›</a:t>
            </a:fld>
            <a:endParaRPr lang="fr-CA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298836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C4C0E991-5636-4E5B-AC29-1C80B74B8278}" type="datetime4">
              <a:rPr lang="fr-CA" noProof="0" smtClean="0">
                <a:latin typeface="+mn-lt"/>
              </a:rPr>
              <a:t>2 octobre 2024</a:t>
            </a:fld>
            <a:endParaRPr lang="fr-CA" noProof="0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r>
              <a:rPr lang="fr-CA" noProof="0"/>
              <a:t>Rapport annuel</a:t>
            </a:r>
            <a:endParaRPr lang="fr-CA" b="0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294A09A9-5501-47C1-A89A-A340965A2BE2}" type="slidenum">
              <a:rPr lang="fr-CA" noProof="0" smtClean="0"/>
              <a:pPr/>
              <a:t>‹N°›</a:t>
            </a:fld>
            <a:endParaRPr lang="fr-CA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9153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  <p:sldLayoutId id="2147483907" r:id="rId18"/>
    <p:sldLayoutId id="2147483910" r:id="rId19"/>
    <p:sldLayoutId id="2147483917" r:id="rId20"/>
    <p:sldLayoutId id="2147483672" r:id="rId21"/>
    <p:sldLayoutId id="2147483673" r:id="rId2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00">
          <p15:clr>
            <a:srgbClr val="547EBF"/>
          </p15:clr>
        </p15:guide>
        <p15:guide id="2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6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1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1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0.xml"/><Relationship Id="rId4" Type="http://schemas.openxmlformats.org/officeDocument/2006/relationships/tags" Target="../tags/tag6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19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19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19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1.png"/><Relationship Id="rId5" Type="http://schemas.openxmlformats.org/officeDocument/2006/relationships/tags" Target="../tags/tag32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31.xml"/><Relationship Id="rId9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19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44.xml"/><Relationship Id="rId7" Type="http://schemas.openxmlformats.org/officeDocument/2006/relationships/slideLayout" Target="../slideLayouts/slideLayout19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10" Type="http://schemas.openxmlformats.org/officeDocument/2006/relationships/image" Target="../media/image1.png"/><Relationship Id="rId4" Type="http://schemas.openxmlformats.org/officeDocument/2006/relationships/tags" Target="../tags/tag5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1"/>
            </p:custDataLst>
          </p:nvPr>
        </p:nvSpPr>
        <p:spPr>
          <a:xfrm>
            <a:off x="5344998" y="4549553"/>
            <a:ext cx="6513627" cy="953337"/>
          </a:xfrm>
        </p:spPr>
        <p:txBody>
          <a:bodyPr rtlCol="0"/>
          <a:lstStyle/>
          <a:p>
            <a:pPr rtl="0"/>
            <a:r>
              <a:rPr lang="fr-CA" sz="32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Conseil municipal du </a:t>
            </a:r>
          </a:p>
          <a:p>
            <a:pPr rtl="0"/>
            <a:r>
              <a:rPr lang="fr-CA" sz="32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1</a:t>
            </a:r>
            <a:r>
              <a:rPr lang="fr-CA" sz="3200" baseline="30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er</a:t>
            </a:r>
            <a:r>
              <a:rPr lang="fr-CA" sz="32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octobre 2024</a:t>
            </a:r>
            <a:endParaRPr lang="fr-CA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Image 4" descr="Une image contenant texte, Graphique, Police, graphisme&#10;&#10;Description générée automatiquement">
            <a:extLst>
              <a:ext uri="{FF2B5EF4-FFF2-40B4-BE49-F238E27FC236}">
                <a16:creationId xmlns:a16="http://schemas.microsoft.com/office/drawing/2014/main" id="{E1CEEEAE-8242-A570-BE0F-C4A4D213148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333" y="-1"/>
            <a:ext cx="7870936" cy="43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989CDD-04A5-C26A-5132-647444172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7856127" cy="610863"/>
          </a:xfrm>
        </p:spPr>
        <p:txBody>
          <a:bodyPr>
            <a:normAutofit fontScale="90000"/>
          </a:bodyPr>
          <a:lstStyle/>
          <a:p>
            <a:r>
              <a:rPr lang="fr-CA" b="1" dirty="0"/>
              <a:t>ORDRE DU JOUR (suite)</a:t>
            </a:r>
            <a:endParaRPr lang="fr-CA" dirty="0"/>
          </a:p>
        </p:txBody>
      </p:sp>
      <p:graphicFrame>
        <p:nvGraphicFramePr>
          <p:cNvPr id="7" name="Espace réservé du tableau 6">
            <a:extLst>
              <a:ext uri="{FF2B5EF4-FFF2-40B4-BE49-F238E27FC236}">
                <a16:creationId xmlns:a16="http://schemas.microsoft.com/office/drawing/2014/main" id="{E89C2E36-4ABB-B2F2-2821-566AB084D589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3947989820"/>
              </p:ext>
            </p:extLst>
          </p:nvPr>
        </p:nvGraphicFramePr>
        <p:xfrm>
          <a:off x="806659" y="1604365"/>
          <a:ext cx="9830766" cy="9735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688766">
                  <a:extLst>
                    <a:ext uri="{9D8B030D-6E8A-4147-A177-3AD203B41FA5}">
                      <a16:colId xmlns:a16="http://schemas.microsoft.com/office/drawing/2014/main" val="1648403133"/>
                    </a:ext>
                  </a:extLst>
                </a:gridCol>
                <a:gridCol w="9142000">
                  <a:extLst>
                    <a:ext uri="{9D8B030D-6E8A-4147-A177-3AD203B41FA5}">
                      <a16:colId xmlns:a16="http://schemas.microsoft.com/office/drawing/2014/main" val="357557665"/>
                    </a:ext>
                  </a:extLst>
                </a:gridCol>
              </a:tblGrid>
              <a:tr h="595222">
                <a:tc>
                  <a:txBody>
                    <a:bodyPr/>
                    <a:lstStyle/>
                    <a:p>
                      <a:pPr marL="0" algn="just" defTabSz="457200" rtl="0" eaLnBrk="1" latinLnBrk="0" hangingPunct="0">
                        <a:lnSpc>
                          <a:spcPct val="120000"/>
                        </a:lnSpc>
                      </a:pPr>
                      <a:r>
                        <a:rPr lang="fr-FR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</a:t>
                      </a:r>
                      <a:endParaRPr lang="fr-CA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0">
                        <a:lnSpc>
                          <a:spcPct val="120000"/>
                        </a:lnSpc>
                      </a:pPr>
                      <a:r>
                        <a:rPr lang="fr-FR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Loisirs, culture et communications</a:t>
                      </a:r>
                    </a:p>
                    <a:p>
                      <a:pPr marL="0" algn="just" defTabSz="457200" rtl="0" eaLnBrk="1" latinLnBrk="0" hangingPunct="0">
                        <a:lnSpc>
                          <a:spcPct val="120000"/>
                        </a:lnSpc>
                      </a:pPr>
                      <a:endParaRPr lang="fr-FR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14164"/>
                  </a:ext>
                </a:extLst>
              </a:tr>
            </a:tbl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6289C4-6C14-3CCE-3471-A8DAEB2C46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rtl="0"/>
            <a:fld id="{8E8CD2E7-4C84-4E58-9939-CB73E7563B9E}" type="datetime4">
              <a:rPr lang="fr-CA" noProof="0" smtClean="0">
                <a:latin typeface="+mn-lt"/>
              </a:rPr>
              <a:t>2 octobre 2024</a:t>
            </a:fld>
            <a:endParaRPr lang="fr-CA" noProof="0">
              <a:latin typeface="+mn-l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098F7A-8170-DC89-7804-BE83EAEF8C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endParaRPr lang="fr-CA" b="0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774B01-B3A1-730F-6525-66C5BE6B1C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CA" noProof="0" smtClean="0"/>
              <a:pPr rtl="0"/>
              <a:t>10</a:t>
            </a:fld>
            <a:endParaRPr lang="fr-CA" noProof="0"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25E751-E7E3-40A7-5AA1-4516C7FA2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1" t="-685" b="685"/>
          <a:stretch>
            <a:fillRect/>
          </a:stretch>
        </p:blipFill>
        <p:spPr bwMode="auto">
          <a:xfrm>
            <a:off x="7017544" y="2183381"/>
            <a:ext cx="3605212" cy="3713163"/>
          </a:xfrm>
          <a:prstGeom prst="rect">
            <a:avLst/>
          </a:prstGeom>
          <a:noFill/>
          <a:ln w="57150" cap="rnd" algn="ctr">
            <a:solidFill>
              <a:srgbClr val="DC7E37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3CA0A23C-297D-9806-5EDE-3FFEFA38D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3" t="-1872" r="56219" b="1872"/>
          <a:stretch>
            <a:fillRect/>
          </a:stretch>
        </p:blipFill>
        <p:spPr bwMode="auto">
          <a:xfrm>
            <a:off x="964023" y="2255545"/>
            <a:ext cx="4938502" cy="3695700"/>
          </a:xfrm>
          <a:prstGeom prst="rect">
            <a:avLst/>
          </a:prstGeom>
          <a:noFill/>
          <a:ln w="38100" algn="ctr">
            <a:solidFill>
              <a:srgbClr val="0F9DB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952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989CDD-04A5-C26A-5132-647444172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7856127" cy="610863"/>
          </a:xfrm>
        </p:spPr>
        <p:txBody>
          <a:bodyPr>
            <a:normAutofit fontScale="90000"/>
          </a:bodyPr>
          <a:lstStyle/>
          <a:p>
            <a:r>
              <a:rPr lang="fr-CA" b="1" dirty="0"/>
              <a:t>ORDRE DU JOUR (suite)</a:t>
            </a:r>
            <a:endParaRPr lang="fr-CA" dirty="0"/>
          </a:p>
        </p:txBody>
      </p:sp>
      <p:graphicFrame>
        <p:nvGraphicFramePr>
          <p:cNvPr id="7" name="Espace réservé du tableau 6">
            <a:extLst>
              <a:ext uri="{FF2B5EF4-FFF2-40B4-BE49-F238E27FC236}">
                <a16:creationId xmlns:a16="http://schemas.microsoft.com/office/drawing/2014/main" id="{E89C2E36-4ABB-B2F2-2821-566AB084D589}"/>
              </a:ext>
            </a:extLst>
          </p:cNvPr>
          <p:cNvGraphicFramePr>
            <a:graphicFrameLocks noGrp="1"/>
          </p:cNvGraphicFramePr>
          <p:nvPr>
            <p:ph type="tbl" sz="quarter" idx="10"/>
          </p:nvPr>
        </p:nvGraphicFramePr>
        <p:xfrm>
          <a:off x="806659" y="1604365"/>
          <a:ext cx="9830766" cy="9735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688766">
                  <a:extLst>
                    <a:ext uri="{9D8B030D-6E8A-4147-A177-3AD203B41FA5}">
                      <a16:colId xmlns:a16="http://schemas.microsoft.com/office/drawing/2014/main" val="1648403133"/>
                    </a:ext>
                  </a:extLst>
                </a:gridCol>
                <a:gridCol w="9142000">
                  <a:extLst>
                    <a:ext uri="{9D8B030D-6E8A-4147-A177-3AD203B41FA5}">
                      <a16:colId xmlns:a16="http://schemas.microsoft.com/office/drawing/2014/main" val="357557665"/>
                    </a:ext>
                  </a:extLst>
                </a:gridCol>
              </a:tblGrid>
              <a:tr h="595222">
                <a:tc>
                  <a:txBody>
                    <a:bodyPr/>
                    <a:lstStyle/>
                    <a:p>
                      <a:pPr marL="0" algn="just" defTabSz="457200" rtl="0" eaLnBrk="1" latinLnBrk="0" hangingPunct="0">
                        <a:lnSpc>
                          <a:spcPct val="120000"/>
                        </a:lnSpc>
                      </a:pPr>
                      <a:r>
                        <a:rPr lang="fr-FR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</a:t>
                      </a:r>
                      <a:endParaRPr lang="fr-CA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0">
                        <a:lnSpc>
                          <a:spcPct val="120000"/>
                        </a:lnSpc>
                      </a:pPr>
                      <a:r>
                        <a:rPr lang="fr-FR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Loisirs, culture et communications</a:t>
                      </a:r>
                    </a:p>
                    <a:p>
                      <a:pPr marL="0" algn="just" defTabSz="457200" rtl="0" eaLnBrk="1" latinLnBrk="0" hangingPunct="0">
                        <a:lnSpc>
                          <a:spcPct val="120000"/>
                        </a:lnSpc>
                      </a:pPr>
                      <a:endParaRPr lang="fr-FR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14164"/>
                  </a:ext>
                </a:extLst>
              </a:tr>
            </a:tbl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6289C4-6C14-3CCE-3471-A8DAEB2C46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rtl="0"/>
            <a:fld id="{8E8CD2E7-4C84-4E58-9939-CB73E7563B9E}" type="datetime4">
              <a:rPr lang="fr-CA" noProof="0" smtClean="0">
                <a:latin typeface="+mn-lt"/>
              </a:rPr>
              <a:t>2 octobre 2024</a:t>
            </a:fld>
            <a:endParaRPr lang="fr-CA" noProof="0">
              <a:latin typeface="+mn-l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098F7A-8170-DC89-7804-BE83EAEF8C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endParaRPr lang="fr-CA" b="0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774B01-B3A1-730F-6525-66C5BE6B1C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CA" noProof="0" smtClean="0"/>
              <a:pPr rtl="0"/>
              <a:t>11</a:t>
            </a:fld>
            <a:endParaRPr lang="fr-CA" noProof="0">
              <a:latin typeface="+mn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851AEFB-5CD8-FDFF-4D53-4321F5100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05" y="2171804"/>
            <a:ext cx="9210755" cy="381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941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989CDD-04A5-C26A-5132-647444172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7856127" cy="610863"/>
          </a:xfrm>
        </p:spPr>
        <p:txBody>
          <a:bodyPr>
            <a:normAutofit fontScale="90000"/>
          </a:bodyPr>
          <a:lstStyle/>
          <a:p>
            <a:r>
              <a:rPr lang="fr-CA" b="1" dirty="0"/>
              <a:t>ORDRE DU JOUR (suite)</a:t>
            </a:r>
            <a:endParaRPr lang="fr-CA" dirty="0"/>
          </a:p>
        </p:txBody>
      </p:sp>
      <p:graphicFrame>
        <p:nvGraphicFramePr>
          <p:cNvPr id="7" name="Espace réservé du tableau 6">
            <a:extLst>
              <a:ext uri="{FF2B5EF4-FFF2-40B4-BE49-F238E27FC236}">
                <a16:creationId xmlns:a16="http://schemas.microsoft.com/office/drawing/2014/main" id="{E89C2E36-4ABB-B2F2-2821-566AB084D589}"/>
              </a:ext>
            </a:extLst>
          </p:cNvPr>
          <p:cNvGraphicFramePr>
            <a:graphicFrameLocks noGrp="1"/>
          </p:cNvGraphicFramePr>
          <p:nvPr>
            <p:ph type="tbl" sz="quarter" idx="10"/>
          </p:nvPr>
        </p:nvGraphicFramePr>
        <p:xfrm>
          <a:off x="806659" y="1604365"/>
          <a:ext cx="9830766" cy="9735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688766">
                  <a:extLst>
                    <a:ext uri="{9D8B030D-6E8A-4147-A177-3AD203B41FA5}">
                      <a16:colId xmlns:a16="http://schemas.microsoft.com/office/drawing/2014/main" val="1648403133"/>
                    </a:ext>
                  </a:extLst>
                </a:gridCol>
                <a:gridCol w="9142000">
                  <a:extLst>
                    <a:ext uri="{9D8B030D-6E8A-4147-A177-3AD203B41FA5}">
                      <a16:colId xmlns:a16="http://schemas.microsoft.com/office/drawing/2014/main" val="357557665"/>
                    </a:ext>
                  </a:extLst>
                </a:gridCol>
              </a:tblGrid>
              <a:tr h="595222">
                <a:tc>
                  <a:txBody>
                    <a:bodyPr/>
                    <a:lstStyle/>
                    <a:p>
                      <a:pPr marL="0" algn="just" defTabSz="457200" rtl="0" eaLnBrk="1" latinLnBrk="0" hangingPunct="0">
                        <a:lnSpc>
                          <a:spcPct val="120000"/>
                        </a:lnSpc>
                      </a:pPr>
                      <a:r>
                        <a:rPr lang="fr-FR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</a:t>
                      </a:r>
                      <a:endParaRPr lang="fr-CA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0">
                        <a:lnSpc>
                          <a:spcPct val="120000"/>
                        </a:lnSpc>
                      </a:pPr>
                      <a:r>
                        <a:rPr lang="fr-FR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Loisirs, culture et communications</a:t>
                      </a:r>
                    </a:p>
                    <a:p>
                      <a:pPr marL="0" algn="just" defTabSz="457200" rtl="0" eaLnBrk="1" latinLnBrk="0" hangingPunct="0">
                        <a:lnSpc>
                          <a:spcPct val="120000"/>
                        </a:lnSpc>
                      </a:pPr>
                      <a:endParaRPr lang="fr-FR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14164"/>
                  </a:ext>
                </a:extLst>
              </a:tr>
            </a:tbl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6289C4-6C14-3CCE-3471-A8DAEB2C46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rtl="0"/>
            <a:fld id="{8E8CD2E7-4C84-4E58-9939-CB73E7563B9E}" type="datetime4">
              <a:rPr lang="fr-CA" noProof="0" smtClean="0">
                <a:latin typeface="+mn-lt"/>
              </a:rPr>
              <a:t>2 octobre 2024</a:t>
            </a:fld>
            <a:endParaRPr lang="fr-CA" noProof="0">
              <a:latin typeface="+mn-l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098F7A-8170-DC89-7804-BE83EAEF8C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endParaRPr lang="fr-CA" b="0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774B01-B3A1-730F-6525-66C5BE6B1C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CA" noProof="0" smtClean="0"/>
              <a:pPr rtl="0"/>
              <a:t>12</a:t>
            </a:fld>
            <a:endParaRPr lang="fr-CA" noProof="0">
              <a:latin typeface="+mn-lt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99811EE-1E5D-29AB-2DBD-E094A7F24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570" y="2252002"/>
            <a:ext cx="8680855" cy="36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342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989CDD-04A5-C26A-5132-647444172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7856127" cy="610863"/>
          </a:xfrm>
        </p:spPr>
        <p:txBody>
          <a:bodyPr>
            <a:normAutofit fontScale="90000"/>
          </a:bodyPr>
          <a:lstStyle/>
          <a:p>
            <a:r>
              <a:rPr lang="fr-CA" b="1" dirty="0"/>
              <a:t>ORDRE DU JOUR (suite)</a:t>
            </a:r>
            <a:endParaRPr lang="fr-CA" dirty="0"/>
          </a:p>
        </p:txBody>
      </p:sp>
      <p:graphicFrame>
        <p:nvGraphicFramePr>
          <p:cNvPr id="7" name="Espace réservé du tableau 6">
            <a:extLst>
              <a:ext uri="{FF2B5EF4-FFF2-40B4-BE49-F238E27FC236}">
                <a16:creationId xmlns:a16="http://schemas.microsoft.com/office/drawing/2014/main" id="{E89C2E36-4ABB-B2F2-2821-566AB084D589}"/>
              </a:ext>
            </a:extLst>
          </p:cNvPr>
          <p:cNvGraphicFramePr>
            <a:graphicFrameLocks noGrp="1"/>
          </p:cNvGraphicFramePr>
          <p:nvPr>
            <p:ph type="tbl" sz="quarter" idx="10"/>
          </p:nvPr>
        </p:nvGraphicFramePr>
        <p:xfrm>
          <a:off x="806659" y="1604365"/>
          <a:ext cx="9830766" cy="9735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688766">
                  <a:extLst>
                    <a:ext uri="{9D8B030D-6E8A-4147-A177-3AD203B41FA5}">
                      <a16:colId xmlns:a16="http://schemas.microsoft.com/office/drawing/2014/main" val="1648403133"/>
                    </a:ext>
                  </a:extLst>
                </a:gridCol>
                <a:gridCol w="9142000">
                  <a:extLst>
                    <a:ext uri="{9D8B030D-6E8A-4147-A177-3AD203B41FA5}">
                      <a16:colId xmlns:a16="http://schemas.microsoft.com/office/drawing/2014/main" val="357557665"/>
                    </a:ext>
                  </a:extLst>
                </a:gridCol>
              </a:tblGrid>
              <a:tr h="595222">
                <a:tc>
                  <a:txBody>
                    <a:bodyPr/>
                    <a:lstStyle/>
                    <a:p>
                      <a:pPr marL="0" algn="just" defTabSz="457200" rtl="0" eaLnBrk="1" latinLnBrk="0" hangingPunct="0">
                        <a:lnSpc>
                          <a:spcPct val="120000"/>
                        </a:lnSpc>
                      </a:pPr>
                      <a:r>
                        <a:rPr lang="fr-FR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</a:t>
                      </a:r>
                      <a:endParaRPr lang="fr-CA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0">
                        <a:lnSpc>
                          <a:spcPct val="120000"/>
                        </a:lnSpc>
                      </a:pPr>
                      <a:r>
                        <a:rPr lang="fr-FR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Loisirs, culture et communications</a:t>
                      </a:r>
                    </a:p>
                    <a:p>
                      <a:pPr marL="0" algn="just" defTabSz="457200" rtl="0" eaLnBrk="1" latinLnBrk="0" hangingPunct="0">
                        <a:lnSpc>
                          <a:spcPct val="120000"/>
                        </a:lnSpc>
                      </a:pPr>
                      <a:endParaRPr lang="fr-FR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14164"/>
                  </a:ext>
                </a:extLst>
              </a:tr>
            </a:tbl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6289C4-6C14-3CCE-3471-A8DAEB2C46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rtl="0"/>
            <a:fld id="{8E8CD2E7-4C84-4E58-9939-CB73E7563B9E}" type="datetime4">
              <a:rPr lang="fr-CA" noProof="0" smtClean="0">
                <a:latin typeface="+mn-lt"/>
              </a:rPr>
              <a:t>2 octobre 2024</a:t>
            </a:fld>
            <a:endParaRPr lang="fr-CA" noProof="0">
              <a:latin typeface="+mn-l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098F7A-8170-DC89-7804-BE83EAEF8C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endParaRPr lang="fr-CA" b="0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774B01-B3A1-730F-6525-66C5BE6B1C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CA" noProof="0" smtClean="0"/>
              <a:pPr rtl="0"/>
              <a:t>13</a:t>
            </a:fld>
            <a:endParaRPr lang="fr-CA" noProof="0">
              <a:latin typeface="+mn-lt"/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3607F9AA-F032-BBCA-7A6A-586CA5259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91" b="78766"/>
          <a:stretch>
            <a:fillRect/>
          </a:stretch>
        </p:blipFill>
        <p:spPr bwMode="auto">
          <a:xfrm>
            <a:off x="684212" y="2196960"/>
            <a:ext cx="10621851" cy="170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D74BF3C-7C1B-274B-F706-8B01F6F80072}"/>
              </a:ext>
            </a:extLst>
          </p:cNvPr>
          <p:cNvSpPr txBox="1"/>
          <p:nvPr/>
        </p:nvSpPr>
        <p:spPr>
          <a:xfrm>
            <a:off x="806659" y="4280054"/>
            <a:ext cx="1054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chemeClr val="bg1"/>
                </a:solidFill>
              </a:rPr>
              <a:t>Inscription avant le 1</a:t>
            </a:r>
            <a:r>
              <a:rPr lang="fr-CA" sz="2400" baseline="30000" dirty="0">
                <a:solidFill>
                  <a:schemeClr val="bg1"/>
                </a:solidFill>
              </a:rPr>
              <a:t>er</a:t>
            </a:r>
            <a:r>
              <a:rPr lang="fr-CA" sz="2400" dirty="0">
                <a:solidFill>
                  <a:schemeClr val="bg1"/>
                </a:solidFill>
              </a:rPr>
              <a:t> novembre</a:t>
            </a:r>
          </a:p>
        </p:txBody>
      </p:sp>
    </p:spTree>
    <p:extLst>
      <p:ext uri="{BB962C8B-B14F-4D97-AF65-F5344CB8AC3E}">
        <p14:creationId xmlns:p14="http://schemas.microsoft.com/office/powerpoint/2010/main" val="1120105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619263-D6AB-9853-F689-2CA960483B3B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1"/>
            </p:custDataLst>
          </p:nvPr>
        </p:nvSpPr>
        <p:spPr/>
        <p:txBody>
          <a:bodyPr/>
          <a:lstStyle/>
          <a:p>
            <a:pPr rtl="0"/>
            <a:fld id="{8E8CD2E7-4C84-4E58-9939-CB73E7563B9E}" type="datetime4">
              <a:rPr lang="fr-CA" noProof="0" smtClean="0">
                <a:latin typeface="+mn-lt"/>
              </a:rPr>
              <a:t>2 octobre 2024</a:t>
            </a:fld>
            <a:endParaRPr lang="fr-CA" noProof="0">
              <a:latin typeface="+mn-l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9AADB5-1CD3-FD04-DBFE-56870DA303CC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/>
        <p:txBody>
          <a:bodyPr/>
          <a:lstStyle/>
          <a:p>
            <a:pPr rtl="0"/>
            <a:r>
              <a:rPr lang="fr-CA" b="0" noProof="0" dirty="0"/>
              <a:t>Ordre du jour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C192C9-733C-6B69-520B-09E14C96524F}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CA" noProof="0" smtClean="0"/>
              <a:pPr rtl="0"/>
              <a:t>14</a:t>
            </a:fld>
            <a:endParaRPr lang="fr-CA" noProof="0">
              <a:latin typeface="+mn-lt"/>
            </a:endParaRPr>
          </a:p>
        </p:txBody>
      </p:sp>
      <p:pic>
        <p:nvPicPr>
          <p:cNvPr id="7" name="Image 6" descr="Une image contenant texte, Graphique, Police, graphisme&#10;&#10;Description générée automatiquement">
            <a:extLst>
              <a:ext uri="{FF2B5EF4-FFF2-40B4-BE49-F238E27FC236}">
                <a16:creationId xmlns:a16="http://schemas.microsoft.com/office/drawing/2014/main" id="{4CE619D3-BD91-805E-4247-68036449037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199" y="325689"/>
            <a:ext cx="1570689" cy="871691"/>
          </a:xfrm>
          <a:prstGeom prst="rect">
            <a:avLst/>
          </a:prstGeom>
        </p:spPr>
      </p:pic>
      <p:pic>
        <p:nvPicPr>
          <p:cNvPr id="9" name="Image 8" descr="Une image contenant texte, meubles, chaise, intérieur&#10;&#10;Description générée automatiquement">
            <a:extLst>
              <a:ext uri="{FF2B5EF4-FFF2-40B4-BE49-F238E27FC236}">
                <a16:creationId xmlns:a16="http://schemas.microsoft.com/office/drawing/2014/main" id="{E4F4C37A-1738-8C83-7F68-6799532C84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2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0B4CC8-472B-8B0A-51B5-EBA074485B6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4023" y="879063"/>
            <a:ext cx="6605820" cy="610863"/>
          </a:xfrm>
        </p:spPr>
        <p:txBody>
          <a:bodyPr>
            <a:normAutofit fontScale="90000"/>
          </a:bodyPr>
          <a:lstStyle/>
          <a:p>
            <a:r>
              <a:rPr lang="fr-CA" b="1" dirty="0"/>
              <a:t>ORDRE DU JOUR (suite)</a:t>
            </a:r>
            <a:endParaRPr lang="fr-CA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619263-D6AB-9853-F689-2CA960483B3B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/>
          <a:p>
            <a:pPr rtl="0"/>
            <a:fld id="{8E8CD2E7-4C84-4E58-9939-CB73E7563B9E}" type="datetime4">
              <a:rPr lang="fr-CA" noProof="0" smtClean="0">
                <a:latin typeface="+mn-lt"/>
              </a:rPr>
              <a:t>2 octobre 2024</a:t>
            </a:fld>
            <a:endParaRPr lang="fr-CA" noProof="0">
              <a:latin typeface="+mn-l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9AADB5-1CD3-FD04-DBFE-56870DA303CC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/>
          <a:p>
            <a:pPr rtl="0"/>
            <a:r>
              <a:rPr lang="fr-CA" b="0" noProof="0" dirty="0"/>
              <a:t>Ordre du jour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C192C9-733C-6B69-520B-09E14C96524F}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4"/>
            </p:custDataLst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CA" noProof="0" smtClean="0"/>
              <a:pPr rtl="0"/>
              <a:t>15</a:t>
            </a:fld>
            <a:endParaRPr lang="fr-CA" noProof="0">
              <a:latin typeface="+mn-lt"/>
            </a:endParaRPr>
          </a:p>
        </p:txBody>
      </p:sp>
      <p:pic>
        <p:nvPicPr>
          <p:cNvPr id="7" name="Image 6" descr="Une image contenant texte, Graphique, Police, graphisme&#10;&#10;Description générée automatiquement">
            <a:extLst>
              <a:ext uri="{FF2B5EF4-FFF2-40B4-BE49-F238E27FC236}">
                <a16:creationId xmlns:a16="http://schemas.microsoft.com/office/drawing/2014/main" id="{4CE619D3-BD91-805E-4247-68036449037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199" y="325689"/>
            <a:ext cx="1570689" cy="871691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75D177C-54D5-A6E5-AE74-4D08BCDDB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486931"/>
              </p:ext>
            </p:extLst>
          </p:nvPr>
        </p:nvGraphicFramePr>
        <p:xfrm>
          <a:off x="684213" y="2152268"/>
          <a:ext cx="8534400" cy="19412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46875">
                  <a:extLst>
                    <a:ext uri="{9D8B030D-6E8A-4147-A177-3AD203B41FA5}">
                      <a16:colId xmlns:a16="http://schemas.microsoft.com/office/drawing/2014/main" val="2636051442"/>
                    </a:ext>
                  </a:extLst>
                </a:gridCol>
                <a:gridCol w="7687525">
                  <a:extLst>
                    <a:ext uri="{9D8B030D-6E8A-4147-A177-3AD203B41FA5}">
                      <a16:colId xmlns:a16="http://schemas.microsoft.com/office/drawing/2014/main" val="1458151960"/>
                    </a:ext>
                  </a:extLst>
                </a:gridCol>
              </a:tblGrid>
              <a:tr h="647089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20000"/>
                        </a:lnSpc>
                        <a:spcAft>
                          <a:spcPts val="800"/>
                        </a:spcAft>
                        <a:tabLst>
                          <a:tab pos="609600" algn="l"/>
                        </a:tabLst>
                      </a:pPr>
                      <a:r>
                        <a:rPr lang="fr-CA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tabLst>
                          <a:tab pos="609600" algn="l"/>
                        </a:tabLst>
                      </a:pPr>
                      <a:r>
                        <a:rPr lang="fr-CA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 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39126"/>
                  </a:ext>
                </a:extLst>
              </a:tr>
              <a:tr h="647089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20000"/>
                        </a:lnSpc>
                        <a:spcAft>
                          <a:spcPts val="800"/>
                        </a:spcAft>
                        <a:tabLst>
                          <a:tab pos="609600" algn="l"/>
                        </a:tabLst>
                      </a:pPr>
                      <a:r>
                        <a:rPr lang="fr-CA" sz="32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20000"/>
                        </a:lnSpc>
                        <a:spcAft>
                          <a:spcPts val="800"/>
                        </a:spcAft>
                        <a:tabLst>
                          <a:tab pos="609600" algn="l"/>
                        </a:tabLst>
                      </a:pPr>
                      <a:r>
                        <a:rPr lang="fr-CA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Période de questions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71375"/>
                  </a:ext>
                </a:extLst>
              </a:tr>
              <a:tr h="647089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20000"/>
                        </a:lnSpc>
                        <a:spcAft>
                          <a:spcPts val="800"/>
                        </a:spcAft>
                        <a:tabLst>
                          <a:tab pos="609600" algn="l"/>
                        </a:tabLst>
                      </a:pPr>
                      <a:r>
                        <a:rPr lang="fr-CA" sz="32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20000"/>
                        </a:lnSpc>
                        <a:spcAft>
                          <a:spcPts val="800"/>
                        </a:spcAft>
                        <a:tabLst>
                          <a:tab pos="609600" algn="l"/>
                        </a:tabLst>
                      </a:pPr>
                      <a:r>
                        <a:rPr lang="fr-CA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Levée de l’assemblée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29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356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6767661-63CB-A645-82F2-3B860E338B67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1"/>
            </p:custDataLst>
          </p:nvPr>
        </p:nvSpPr>
        <p:spPr>
          <a:xfrm>
            <a:off x="6896100" y="5102063"/>
            <a:ext cx="4914900" cy="610863"/>
          </a:xfrm>
        </p:spPr>
        <p:txBody>
          <a:bodyPr rtlCol="0"/>
          <a:lstStyle/>
          <a:p>
            <a:pPr rtl="0"/>
            <a:r>
              <a:rPr lang="fr-CA" sz="2400" b="1" dirty="0"/>
              <a:t>Information  </a:t>
            </a:r>
            <a:r>
              <a:rPr lang="fr-CA" sz="2400" dirty="0"/>
              <a:t>  </a:t>
            </a:r>
          </a:p>
          <a:p>
            <a:pPr rtl="0"/>
            <a:r>
              <a:rPr lang="fr-CA" sz="2400" dirty="0"/>
              <a:t>info@saintedouard.ca</a:t>
            </a:r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F0F25866-5DB1-334A-8037-692579FBDE3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 rtlCol="0">
            <a:normAutofit/>
          </a:bodyPr>
          <a:lstStyle/>
          <a:p>
            <a:pPr rtl="0"/>
            <a:r>
              <a:rPr lang="fr-CA" sz="2400" dirty="0"/>
              <a:t>Merci de votre participation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-CA"/>
              <a:t>Merci!</a:t>
            </a:r>
          </a:p>
        </p:txBody>
      </p:sp>
      <p:pic>
        <p:nvPicPr>
          <p:cNvPr id="13" name="Espace réservé de l’image 12">
            <a:extLst>
              <a:ext uri="{FF2B5EF4-FFF2-40B4-BE49-F238E27FC236}">
                <a16:creationId xmlns:a16="http://schemas.microsoft.com/office/drawing/2014/main" id="{EC944911-7CDD-41CC-A7F0-5B0CF85D54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730738" cy="4896612"/>
          </a:xfrm>
        </p:spPr>
      </p:pic>
    </p:spTree>
    <p:extLst>
      <p:ext uri="{BB962C8B-B14F-4D97-AF65-F5344CB8AC3E}">
        <p14:creationId xmlns:p14="http://schemas.microsoft.com/office/powerpoint/2010/main" val="233667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5CFF5F-6DFB-0D49-B8B1-661F7E7888A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13195" y="278129"/>
            <a:ext cx="9769880" cy="610863"/>
          </a:xfrm>
        </p:spPr>
        <p:txBody>
          <a:bodyPr rtlCol="0">
            <a:normAutofit fontScale="90000"/>
          </a:bodyPr>
          <a:lstStyle/>
          <a:p>
            <a:pPr rtl="0"/>
            <a:r>
              <a:rPr lang="fr-CA" b="1" dirty="0"/>
              <a:t>ORDRE DU JOUR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51D416-C020-1946-91EA-2A8F166E018F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>
          <a:xfrm>
            <a:off x="2992120" y="6332220"/>
            <a:ext cx="1313180" cy="247651"/>
          </a:xfrm>
        </p:spPr>
        <p:txBody>
          <a:bodyPr rtlCol="0"/>
          <a:lstStyle/>
          <a:p>
            <a:pPr rtl="0"/>
            <a:fld id="{1658DCAA-A4F5-443D-A730-9D80A2386670}" type="datetime4">
              <a:rPr lang="fr-CA" smtClean="0"/>
              <a:t>2 octobre 2024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7F593D-2B92-5A40-84BC-3F3D67FA0C0A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 rtlCol="0"/>
          <a:lstStyle/>
          <a:p>
            <a:pPr rtl="0"/>
            <a:endParaRPr lang="fr-CA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D59D5C-769B-454A-A6E2-A988BC5DEF34}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4"/>
            </p:custDataLst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CA" smtClean="0"/>
              <a:pPr rtl="0"/>
              <a:t>2</a:t>
            </a:fld>
            <a:endParaRPr lang="fr-CA" dirty="0"/>
          </a:p>
        </p:txBody>
      </p:sp>
      <p:pic>
        <p:nvPicPr>
          <p:cNvPr id="12" name="Image 11" descr="Une image contenant texte, Graphique, Police, graphisme&#10;&#10;Description générée automatiquement">
            <a:extLst>
              <a:ext uri="{FF2B5EF4-FFF2-40B4-BE49-F238E27FC236}">
                <a16:creationId xmlns:a16="http://schemas.microsoft.com/office/drawing/2014/main" id="{B1A9093D-FC6A-3C73-A883-67449A8A90E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199" y="325689"/>
            <a:ext cx="1570689" cy="871691"/>
          </a:xfrm>
          <a:prstGeom prst="rect">
            <a:avLst/>
          </a:prstGeom>
        </p:spPr>
      </p:pic>
      <p:graphicFrame>
        <p:nvGraphicFramePr>
          <p:cNvPr id="8" name="Espace réservé du tableau 7">
            <a:extLst>
              <a:ext uri="{FF2B5EF4-FFF2-40B4-BE49-F238E27FC236}">
                <a16:creationId xmlns:a16="http://schemas.microsoft.com/office/drawing/2014/main" id="{90848576-228C-7FFF-EBEC-FF546EAE159C}"/>
              </a:ext>
            </a:extLst>
          </p:cNvPr>
          <p:cNvGraphicFramePr>
            <a:graphicFrameLocks noGrp="1"/>
          </p:cNvGraphicFramePr>
          <p:nvPr>
            <p:ph type="tbl" sz="quarter" idx="10"/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39160274"/>
              </p:ext>
            </p:extLst>
          </p:nvPr>
        </p:nvGraphicFramePr>
        <p:xfrm>
          <a:off x="499730" y="1244939"/>
          <a:ext cx="11005714" cy="51006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529744">
                  <a:extLst>
                    <a:ext uri="{9D8B030D-6E8A-4147-A177-3AD203B41FA5}">
                      <a16:colId xmlns:a16="http://schemas.microsoft.com/office/drawing/2014/main" val="3951488874"/>
                    </a:ext>
                  </a:extLst>
                </a:gridCol>
                <a:gridCol w="755081">
                  <a:extLst>
                    <a:ext uri="{9D8B030D-6E8A-4147-A177-3AD203B41FA5}">
                      <a16:colId xmlns:a16="http://schemas.microsoft.com/office/drawing/2014/main" val="444486226"/>
                    </a:ext>
                  </a:extLst>
                </a:gridCol>
                <a:gridCol w="9720889">
                  <a:extLst>
                    <a:ext uri="{9D8B030D-6E8A-4147-A177-3AD203B41FA5}">
                      <a16:colId xmlns:a16="http://schemas.microsoft.com/office/drawing/2014/main" val="805739314"/>
                    </a:ext>
                  </a:extLst>
                </a:gridCol>
              </a:tblGrid>
              <a:tr h="78567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20000"/>
                        </a:lnSpc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endParaRPr lang="fr-CA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 hangingPunct="0">
                        <a:lnSpc>
                          <a:spcPct val="120000"/>
                        </a:lnSpc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</a:rPr>
                        <a:t>Ouverture de la séance et vérification du quorum</a:t>
                      </a:r>
                      <a:endParaRPr lang="fr-CA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797560"/>
                  </a:ext>
                </a:extLst>
              </a:tr>
              <a:tr h="78567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20000"/>
                        </a:lnSpc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endParaRPr lang="fr-CA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 hangingPunct="0">
                        <a:lnSpc>
                          <a:spcPct val="120000"/>
                        </a:lnSpc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</a:rPr>
                        <a:t>Adoption de l’ordre du jour</a:t>
                      </a:r>
                      <a:endParaRPr lang="fr-CA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051233"/>
                  </a:ext>
                </a:extLst>
              </a:tr>
              <a:tr h="78567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20000"/>
                        </a:lnSpc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</a:rPr>
                        <a:t>3.</a:t>
                      </a:r>
                      <a:endParaRPr lang="fr-CA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 hangingPunct="0">
                        <a:lnSpc>
                          <a:spcPct val="120000"/>
                        </a:lnSpc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</a:rPr>
                        <a:t>Adoption des procès-verbaux</a:t>
                      </a:r>
                      <a:endParaRPr lang="fr-CA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559252"/>
                  </a:ext>
                </a:extLst>
              </a:tr>
              <a:tr h="921901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20000"/>
                        </a:lnSpc>
                      </a:pPr>
                      <a:r>
                        <a:rPr lang="fr-FR" sz="2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2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20000"/>
                        </a:lnSpc>
                        <a:tabLst>
                          <a:tab pos="442913" algn="l"/>
                        </a:tabLst>
                      </a:pPr>
                      <a:r>
                        <a:rPr lang="fr-FR" sz="2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  <a:endParaRPr lang="fr-CA" sz="2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fr-CA" sz="2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Adoption du procès-verbal de la séance ordinaire du </a:t>
                      </a:r>
                      <a:br>
                        <a:rPr lang="fr-CA" sz="2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CA" sz="2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septembre 2024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6622336"/>
                  </a:ext>
                </a:extLst>
              </a:tr>
              <a:tr h="98299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20000"/>
                        </a:lnSpc>
                      </a:pPr>
                      <a:endParaRPr lang="fr-CA" sz="2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20000"/>
                        </a:lnSpc>
                      </a:pPr>
                      <a:r>
                        <a:rPr lang="fr-CA" sz="2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fr-FR" sz="2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Adoption du procès-verbal de la séance extraordinaire du 12 septembre 2024</a:t>
                      </a:r>
                      <a:endParaRPr lang="fr-CA" sz="2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4626980"/>
                  </a:ext>
                </a:extLst>
              </a:tr>
              <a:tr h="78567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20000"/>
                        </a:lnSpc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</a:rPr>
                        <a:t>4.</a:t>
                      </a:r>
                      <a:endParaRPr lang="fr-CA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R="12700" algn="just" hangingPunct="0">
                        <a:lnSpc>
                          <a:spcPct val="120000"/>
                        </a:lnSpc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</a:rPr>
                        <a:t>Dépôt de la correspondance du mois</a:t>
                      </a:r>
                      <a:endParaRPr lang="fr-CA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620821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3BD21D4C-DDC5-AF04-AB06-2A5B87D9CFB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631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5CFF5F-6DFB-0D49-B8B1-661F7E7888A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13195" y="278129"/>
            <a:ext cx="9769880" cy="610863"/>
          </a:xfrm>
        </p:spPr>
        <p:txBody>
          <a:bodyPr rtlCol="0">
            <a:normAutofit fontScale="90000"/>
          </a:bodyPr>
          <a:lstStyle/>
          <a:p>
            <a:pPr rtl="0"/>
            <a:r>
              <a:rPr lang="fr-CA" b="1" dirty="0"/>
              <a:t>ORDRE DU JOUR (suite)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51D416-C020-1946-91EA-2A8F166E018F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>
          <a:xfrm>
            <a:off x="2992120" y="6332220"/>
            <a:ext cx="1313180" cy="247651"/>
          </a:xfrm>
        </p:spPr>
        <p:txBody>
          <a:bodyPr rtlCol="0"/>
          <a:lstStyle/>
          <a:p>
            <a:pPr rtl="0"/>
            <a:fld id="{1658DCAA-A4F5-443D-A730-9D80A2386670}" type="datetime4">
              <a:rPr lang="fr-CA" smtClean="0"/>
              <a:t>2 octobre 2024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7F593D-2B92-5A40-84BC-3F3D67FA0C0A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 rtlCol="0"/>
          <a:lstStyle/>
          <a:p>
            <a:pPr rtl="0"/>
            <a:endParaRPr lang="fr-CA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D59D5C-769B-454A-A6E2-A988BC5DEF34}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4"/>
            </p:custDataLst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CA" smtClean="0"/>
              <a:pPr rtl="0"/>
              <a:t>3</a:t>
            </a:fld>
            <a:endParaRPr lang="fr-CA" dirty="0"/>
          </a:p>
        </p:txBody>
      </p:sp>
      <p:pic>
        <p:nvPicPr>
          <p:cNvPr id="12" name="Image 11" descr="Une image contenant texte, Graphique, Police, graphisme&#10;&#10;Description générée automatiquement">
            <a:extLst>
              <a:ext uri="{FF2B5EF4-FFF2-40B4-BE49-F238E27FC236}">
                <a16:creationId xmlns:a16="http://schemas.microsoft.com/office/drawing/2014/main" id="{B1A9093D-FC6A-3C73-A883-67449A8A90E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199" y="325689"/>
            <a:ext cx="1570689" cy="871691"/>
          </a:xfrm>
          <a:prstGeom prst="rect">
            <a:avLst/>
          </a:prstGeom>
        </p:spPr>
      </p:pic>
      <p:graphicFrame>
        <p:nvGraphicFramePr>
          <p:cNvPr id="9" name="Espace réservé du tableau 8">
            <a:extLst>
              <a:ext uri="{FF2B5EF4-FFF2-40B4-BE49-F238E27FC236}">
                <a16:creationId xmlns:a16="http://schemas.microsoft.com/office/drawing/2014/main" id="{1D3295E9-1EB9-4CA7-98C6-8F6CAA3EED80}"/>
              </a:ext>
            </a:extLst>
          </p:cNvPr>
          <p:cNvGraphicFramePr>
            <a:graphicFrameLocks noGrp="1"/>
          </p:cNvGraphicFramePr>
          <p:nvPr>
            <p:ph type="tbl" sz="quarter" idx="10"/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811964144"/>
              </p:ext>
            </p:extLst>
          </p:nvPr>
        </p:nvGraphicFramePr>
        <p:xfrm>
          <a:off x="510364" y="1244940"/>
          <a:ext cx="10462436" cy="49931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470538">
                  <a:extLst>
                    <a:ext uri="{9D8B030D-6E8A-4147-A177-3AD203B41FA5}">
                      <a16:colId xmlns:a16="http://schemas.microsoft.com/office/drawing/2014/main" val="921843799"/>
                    </a:ext>
                  </a:extLst>
                </a:gridCol>
                <a:gridCol w="737534">
                  <a:extLst>
                    <a:ext uri="{9D8B030D-6E8A-4147-A177-3AD203B41FA5}">
                      <a16:colId xmlns:a16="http://schemas.microsoft.com/office/drawing/2014/main" val="1578090710"/>
                    </a:ext>
                  </a:extLst>
                </a:gridCol>
                <a:gridCol w="9254364">
                  <a:extLst>
                    <a:ext uri="{9D8B030D-6E8A-4147-A177-3AD203B41FA5}">
                      <a16:colId xmlns:a16="http://schemas.microsoft.com/office/drawing/2014/main" val="2040535899"/>
                    </a:ext>
                  </a:extLst>
                </a:gridCol>
              </a:tblGrid>
              <a:tr h="88853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20000"/>
                        </a:lnSpc>
                      </a:pPr>
                      <a:r>
                        <a:rPr lang="fr-FR" sz="2800" b="1" kern="1200" dirty="0">
                          <a:solidFill>
                            <a:schemeClr val="bg1"/>
                          </a:solidFill>
                          <a:effectLst/>
                        </a:rPr>
                        <a:t>5.</a:t>
                      </a:r>
                      <a:endParaRPr lang="fr-CA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0" marR="50530" marT="0" marB="0"/>
                </a:tc>
                <a:tc gridSpan="2">
                  <a:txBody>
                    <a:bodyPr/>
                    <a:lstStyle/>
                    <a:p>
                      <a:pPr algn="just" hangingPunct="0">
                        <a:lnSpc>
                          <a:spcPct val="120000"/>
                        </a:lnSpc>
                      </a:pPr>
                      <a:r>
                        <a:rPr lang="fr-FR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Administration générale, ressources humaines et affaires juridiques</a:t>
                      </a:r>
                      <a:endParaRPr lang="fr-CA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0" marR="50530" marT="0" marB="0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459197"/>
                  </a:ext>
                </a:extLst>
              </a:tr>
              <a:tr h="840562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20000"/>
                        </a:lnSpc>
                      </a:pPr>
                      <a:endParaRPr lang="fr-CA" sz="28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0" marR="50530" marT="0" marB="0"/>
                </a:tc>
                <a:tc>
                  <a:txBody>
                    <a:bodyPr/>
                    <a:lstStyle/>
                    <a:p>
                      <a:pPr marR="12700" algn="just" hangingPunct="0">
                        <a:lnSpc>
                          <a:spcPct val="120000"/>
                        </a:lnSpc>
                      </a:pPr>
                      <a:r>
                        <a:rPr lang="fr-FR" sz="2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</a:t>
                      </a:r>
                      <a:endParaRPr lang="fr-CA" sz="2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20000"/>
                        </a:lnSpc>
                      </a:pPr>
                      <a:r>
                        <a:rPr lang="fr-FR" sz="2800" b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Paiement de la liste des comptes fournisseurs du mois de septembre</a:t>
                      </a:r>
                      <a:endParaRPr lang="fr-CA" sz="2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9286679"/>
                  </a:ext>
                </a:extLst>
              </a:tr>
              <a:tr h="97873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20000"/>
                        </a:lnSpc>
                      </a:pPr>
                      <a:endParaRPr lang="fr-CA" sz="28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0" marR="50530" marT="0" marB="0"/>
                </a:tc>
                <a:tc>
                  <a:txBody>
                    <a:bodyPr/>
                    <a:lstStyle/>
                    <a:p>
                      <a:pPr marR="12700" algn="just" hangingPunct="0"/>
                      <a:r>
                        <a:rPr lang="fr-FR" sz="2800" b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  <a:endParaRPr lang="fr-CA" sz="2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/>
                      <a:r>
                        <a:rPr lang="fr-FR" sz="2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Adoption du règlement numéro 2024-342 règlement encadrant l’exercice d’un droit de préemption sur le territoire de la Municipalité de Saint-Édouard</a:t>
                      </a:r>
                      <a:endParaRPr lang="fr-CA" sz="2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4980724"/>
                  </a:ext>
                </a:extLst>
              </a:tr>
              <a:tr h="55553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20000"/>
                        </a:lnSpc>
                      </a:pPr>
                      <a:r>
                        <a:rPr lang="fr-FR" sz="2800" kern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2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0" marR="50530" marT="0" marB="0"/>
                </a:tc>
                <a:tc>
                  <a:txBody>
                    <a:bodyPr/>
                    <a:lstStyle/>
                    <a:p>
                      <a:pPr marR="12700" algn="just" hangingPunct="0"/>
                      <a:r>
                        <a:rPr lang="fr-FR" sz="2800" b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</a:t>
                      </a:r>
                      <a:endParaRPr lang="fr-CA" sz="2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/>
                      <a:r>
                        <a:rPr lang="fr-FR" sz="2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grande semaine des tout-petits</a:t>
                      </a:r>
                      <a:endParaRPr lang="fr-CA" sz="2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0210252"/>
                  </a:ext>
                </a:extLst>
              </a:tr>
              <a:tr h="120889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20000"/>
                        </a:lnSpc>
                      </a:pPr>
                      <a:r>
                        <a:rPr lang="fr-FR" sz="2800" kern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28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0" marR="50530" marT="0" marB="0"/>
                </a:tc>
                <a:tc>
                  <a:txBody>
                    <a:bodyPr/>
                    <a:lstStyle/>
                    <a:p>
                      <a:pPr marR="12700" algn="just" hangingPunct="0"/>
                      <a:r>
                        <a:rPr lang="fr-FR" sz="2800" b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</a:t>
                      </a:r>
                      <a:endParaRPr lang="fr-CA" sz="2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/>
                      <a:r>
                        <a:rPr lang="fr-FR" sz="2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Offre de service d’accompagnement comptable pour la préparation budgétaire 2025</a:t>
                      </a:r>
                      <a:endParaRPr lang="fr-CA" sz="2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077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516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5CFF5F-6DFB-0D49-B8B1-661F7E7888A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13195" y="278129"/>
            <a:ext cx="9769880" cy="610863"/>
          </a:xfrm>
        </p:spPr>
        <p:txBody>
          <a:bodyPr rtlCol="0">
            <a:normAutofit fontScale="90000"/>
          </a:bodyPr>
          <a:lstStyle/>
          <a:p>
            <a:pPr rtl="0"/>
            <a:r>
              <a:rPr lang="fr-CA" b="1" dirty="0"/>
              <a:t>ORDRE DU JOUR (suite)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51D416-C020-1946-91EA-2A8F166E018F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>
          <a:xfrm>
            <a:off x="2992120" y="6332220"/>
            <a:ext cx="1313180" cy="247651"/>
          </a:xfrm>
        </p:spPr>
        <p:txBody>
          <a:bodyPr rtlCol="0"/>
          <a:lstStyle/>
          <a:p>
            <a:pPr rtl="0"/>
            <a:fld id="{1658DCAA-A4F5-443D-A730-9D80A2386670}" type="datetime4">
              <a:rPr lang="fr-CA" smtClean="0"/>
              <a:t>2 octobre 2024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7F593D-2B92-5A40-84BC-3F3D67FA0C0A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 rtlCol="0"/>
          <a:lstStyle/>
          <a:p>
            <a:pPr rtl="0"/>
            <a:endParaRPr lang="fr-CA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D59D5C-769B-454A-A6E2-A988BC5DEF34}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4"/>
            </p:custDataLst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CA" smtClean="0"/>
              <a:pPr rtl="0"/>
              <a:t>4</a:t>
            </a:fld>
            <a:endParaRPr lang="fr-CA" dirty="0"/>
          </a:p>
        </p:txBody>
      </p:sp>
      <p:pic>
        <p:nvPicPr>
          <p:cNvPr id="12" name="Image 11" descr="Une image contenant texte, Graphique, Police, graphisme&#10;&#10;Description générée automatiquement">
            <a:extLst>
              <a:ext uri="{FF2B5EF4-FFF2-40B4-BE49-F238E27FC236}">
                <a16:creationId xmlns:a16="http://schemas.microsoft.com/office/drawing/2014/main" id="{B1A9093D-FC6A-3C73-A883-67449A8A90E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199" y="325689"/>
            <a:ext cx="1570689" cy="871691"/>
          </a:xfrm>
          <a:prstGeom prst="rect">
            <a:avLst/>
          </a:prstGeom>
        </p:spPr>
      </p:pic>
      <p:graphicFrame>
        <p:nvGraphicFramePr>
          <p:cNvPr id="9" name="Espace réservé du tableau 8">
            <a:extLst>
              <a:ext uri="{FF2B5EF4-FFF2-40B4-BE49-F238E27FC236}">
                <a16:creationId xmlns:a16="http://schemas.microsoft.com/office/drawing/2014/main" id="{1D3295E9-1EB9-4CA7-98C6-8F6CAA3EED80}"/>
              </a:ext>
            </a:extLst>
          </p:cNvPr>
          <p:cNvGraphicFramePr>
            <a:graphicFrameLocks noGrp="1"/>
          </p:cNvGraphicFramePr>
          <p:nvPr>
            <p:ph type="tbl" sz="quarter" idx="10"/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105882253"/>
              </p:ext>
            </p:extLst>
          </p:nvPr>
        </p:nvGraphicFramePr>
        <p:xfrm>
          <a:off x="510364" y="1244940"/>
          <a:ext cx="10462436" cy="52948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470538">
                  <a:extLst>
                    <a:ext uri="{9D8B030D-6E8A-4147-A177-3AD203B41FA5}">
                      <a16:colId xmlns:a16="http://schemas.microsoft.com/office/drawing/2014/main" val="921843799"/>
                    </a:ext>
                  </a:extLst>
                </a:gridCol>
                <a:gridCol w="737534">
                  <a:extLst>
                    <a:ext uri="{9D8B030D-6E8A-4147-A177-3AD203B41FA5}">
                      <a16:colId xmlns:a16="http://schemas.microsoft.com/office/drawing/2014/main" val="1578090710"/>
                    </a:ext>
                  </a:extLst>
                </a:gridCol>
                <a:gridCol w="9254364">
                  <a:extLst>
                    <a:ext uri="{9D8B030D-6E8A-4147-A177-3AD203B41FA5}">
                      <a16:colId xmlns:a16="http://schemas.microsoft.com/office/drawing/2014/main" val="2040535899"/>
                    </a:ext>
                  </a:extLst>
                </a:gridCol>
              </a:tblGrid>
              <a:tr h="88853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20000"/>
                        </a:lnSpc>
                      </a:pPr>
                      <a:r>
                        <a:rPr lang="fr-FR" sz="2800" b="1" kern="1200" dirty="0">
                          <a:solidFill>
                            <a:schemeClr val="bg1"/>
                          </a:solidFill>
                          <a:effectLst/>
                        </a:rPr>
                        <a:t>5.</a:t>
                      </a:r>
                      <a:endParaRPr lang="fr-CA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0" marR="50530" marT="0" marB="0"/>
                </a:tc>
                <a:tc gridSpan="2">
                  <a:txBody>
                    <a:bodyPr/>
                    <a:lstStyle/>
                    <a:p>
                      <a:pPr algn="just" hangingPunct="0">
                        <a:lnSpc>
                          <a:spcPct val="120000"/>
                        </a:lnSpc>
                      </a:pPr>
                      <a:r>
                        <a:rPr lang="fr-FR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Administration générale, ressources humaines et affaires juridiques</a:t>
                      </a:r>
                      <a:endParaRPr lang="fr-CA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0" marR="50530" marT="0" marB="0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459197"/>
                  </a:ext>
                </a:extLst>
              </a:tr>
              <a:tr h="97873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20000"/>
                        </a:lnSpc>
                      </a:pPr>
                      <a:endParaRPr lang="fr-CA" sz="2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0" marR="50530" marT="0" marB="0"/>
                </a:tc>
                <a:tc>
                  <a:txBody>
                    <a:bodyPr/>
                    <a:lstStyle/>
                    <a:p>
                      <a:pPr marR="12700" algn="just" hangingPunct="0"/>
                      <a:r>
                        <a:rPr lang="fr-FR" sz="2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  <a:endParaRPr lang="fr-CA" sz="2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/>
                      <a:r>
                        <a:rPr lang="fr-FR" sz="2800" b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Résolution de modification du règlement d’emprunt 2022-320 </a:t>
                      </a:r>
                      <a:endParaRPr lang="fr-CA" sz="2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9286679"/>
                  </a:ext>
                </a:extLst>
              </a:tr>
              <a:tr h="97873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20000"/>
                        </a:lnSpc>
                      </a:pPr>
                      <a:endParaRPr lang="fr-CA" sz="2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0" marR="50530" marT="0" marB="0"/>
                </a:tc>
                <a:tc>
                  <a:txBody>
                    <a:bodyPr/>
                    <a:lstStyle/>
                    <a:p>
                      <a:pPr marR="12700" algn="just" hangingPunct="0"/>
                      <a:r>
                        <a:rPr lang="fr-FR" sz="2800" b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</a:t>
                      </a:r>
                      <a:endParaRPr lang="fr-CA" sz="2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/>
                      <a:r>
                        <a:rPr lang="fr-FR" sz="2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Résolution de concordance, de courte échéance relativement à un emprunt par billets au montant de 921 000 $ qui sera réalisé le 8 octobre 2024 </a:t>
                      </a:r>
                      <a:endParaRPr lang="fr-CA" sz="2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4980724"/>
                  </a:ext>
                </a:extLst>
              </a:tr>
              <a:tr h="72634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20000"/>
                        </a:lnSpc>
                      </a:pPr>
                      <a:endParaRPr lang="fr-CA" sz="2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0" marR="50530" marT="0" marB="0"/>
                </a:tc>
                <a:tc>
                  <a:txBody>
                    <a:bodyPr/>
                    <a:lstStyle/>
                    <a:p>
                      <a:pPr marR="12700" algn="just" hangingPunct="0"/>
                      <a:r>
                        <a:rPr lang="fr-FR" sz="2800" b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</a:t>
                      </a:r>
                      <a:endParaRPr lang="fr-CA" sz="2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/>
                      <a:r>
                        <a:rPr lang="fr-FR" sz="2800" b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Résolution d’adjudication d’emprunt de 921 000 $ (830 100 $ Garage municipal, 90 900 $ Pépine)</a:t>
                      </a:r>
                      <a:endParaRPr lang="fr-CA" sz="2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0210252"/>
                  </a:ext>
                </a:extLst>
              </a:tr>
              <a:tr h="120889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20000"/>
                        </a:lnSpc>
                      </a:pPr>
                      <a:endParaRPr lang="fr-CA" sz="2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0" marR="50530" marT="0" marB="0"/>
                </a:tc>
                <a:tc>
                  <a:txBody>
                    <a:bodyPr/>
                    <a:lstStyle/>
                    <a:p>
                      <a:pPr marR="12700" algn="just" hangingPunct="0"/>
                      <a:r>
                        <a:rPr lang="fr-FR" sz="2800" b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</a:t>
                      </a:r>
                      <a:endParaRPr lang="fr-CA" sz="2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/>
                      <a:r>
                        <a:rPr lang="fr-FR" sz="2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Demande d’aide financière de l’organisme à but non lucratif le Centre de femmes la </a:t>
                      </a:r>
                      <a:r>
                        <a:rPr lang="fr-FR" sz="28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Marg’elle</a:t>
                      </a:r>
                      <a:endParaRPr lang="fr-CA" sz="2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077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70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5CFF5F-6DFB-0D49-B8B1-661F7E7888A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13195" y="278129"/>
            <a:ext cx="9769880" cy="610863"/>
          </a:xfrm>
        </p:spPr>
        <p:txBody>
          <a:bodyPr rtlCol="0">
            <a:normAutofit fontScale="90000"/>
          </a:bodyPr>
          <a:lstStyle/>
          <a:p>
            <a:pPr rtl="0"/>
            <a:r>
              <a:rPr lang="fr-CA" b="1" dirty="0"/>
              <a:t>ORDRE DU JOUR (suite)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51D416-C020-1946-91EA-2A8F166E018F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>
          <a:xfrm>
            <a:off x="2992120" y="6332220"/>
            <a:ext cx="1313180" cy="247651"/>
          </a:xfrm>
        </p:spPr>
        <p:txBody>
          <a:bodyPr rtlCol="0"/>
          <a:lstStyle/>
          <a:p>
            <a:pPr rtl="0"/>
            <a:fld id="{1658DCAA-A4F5-443D-A730-9D80A2386670}" type="datetime4">
              <a:rPr lang="fr-CA" smtClean="0"/>
              <a:t>2 octobre 2024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7F593D-2B92-5A40-84BC-3F3D67FA0C0A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 rtlCol="0"/>
          <a:lstStyle/>
          <a:p>
            <a:pPr rtl="0"/>
            <a:endParaRPr lang="fr-CA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D59D5C-769B-454A-A6E2-A988BC5DEF34}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4"/>
            </p:custDataLst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CA" smtClean="0"/>
              <a:pPr rtl="0"/>
              <a:t>5</a:t>
            </a:fld>
            <a:endParaRPr lang="fr-CA" dirty="0"/>
          </a:p>
        </p:txBody>
      </p:sp>
      <p:pic>
        <p:nvPicPr>
          <p:cNvPr id="12" name="Image 11" descr="Une image contenant texte, Graphique, Police, graphisme&#10;&#10;Description générée automatiquement">
            <a:extLst>
              <a:ext uri="{FF2B5EF4-FFF2-40B4-BE49-F238E27FC236}">
                <a16:creationId xmlns:a16="http://schemas.microsoft.com/office/drawing/2014/main" id="{B1A9093D-FC6A-3C73-A883-67449A8A90E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199" y="325689"/>
            <a:ext cx="1570689" cy="871691"/>
          </a:xfrm>
          <a:prstGeom prst="rect">
            <a:avLst/>
          </a:prstGeom>
        </p:spPr>
      </p:pic>
      <p:graphicFrame>
        <p:nvGraphicFramePr>
          <p:cNvPr id="9" name="Espace réservé du tableau 8">
            <a:extLst>
              <a:ext uri="{FF2B5EF4-FFF2-40B4-BE49-F238E27FC236}">
                <a16:creationId xmlns:a16="http://schemas.microsoft.com/office/drawing/2014/main" id="{1D3295E9-1EB9-4CA7-98C6-8F6CAA3EED80}"/>
              </a:ext>
            </a:extLst>
          </p:cNvPr>
          <p:cNvGraphicFramePr>
            <a:graphicFrameLocks noGrp="1"/>
          </p:cNvGraphicFramePr>
          <p:nvPr>
            <p:ph type="tbl" sz="quarter" idx="10"/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519574169"/>
              </p:ext>
            </p:extLst>
          </p:nvPr>
        </p:nvGraphicFramePr>
        <p:xfrm>
          <a:off x="510364" y="1244940"/>
          <a:ext cx="10462436" cy="51677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470538">
                  <a:extLst>
                    <a:ext uri="{9D8B030D-6E8A-4147-A177-3AD203B41FA5}">
                      <a16:colId xmlns:a16="http://schemas.microsoft.com/office/drawing/2014/main" val="921843799"/>
                    </a:ext>
                  </a:extLst>
                </a:gridCol>
                <a:gridCol w="1014153">
                  <a:extLst>
                    <a:ext uri="{9D8B030D-6E8A-4147-A177-3AD203B41FA5}">
                      <a16:colId xmlns:a16="http://schemas.microsoft.com/office/drawing/2014/main" val="1578090710"/>
                    </a:ext>
                  </a:extLst>
                </a:gridCol>
                <a:gridCol w="8977745">
                  <a:extLst>
                    <a:ext uri="{9D8B030D-6E8A-4147-A177-3AD203B41FA5}">
                      <a16:colId xmlns:a16="http://schemas.microsoft.com/office/drawing/2014/main" val="2040535899"/>
                    </a:ext>
                  </a:extLst>
                </a:gridCol>
              </a:tblGrid>
              <a:tr h="88853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20000"/>
                        </a:lnSpc>
                      </a:pPr>
                      <a:r>
                        <a:rPr lang="fr-FR" sz="2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fr-CA" sz="2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0" marR="50530" marT="0" marB="0"/>
                </a:tc>
                <a:tc gridSpan="2">
                  <a:txBody>
                    <a:bodyPr/>
                    <a:lstStyle/>
                    <a:p>
                      <a:pPr marL="0" algn="just" defTabSz="457200" rtl="0" eaLnBrk="1" latinLnBrk="0" hangingPunct="0">
                        <a:lnSpc>
                          <a:spcPct val="120000"/>
                        </a:lnSpc>
                      </a:pPr>
                      <a:r>
                        <a:rPr lang="fr-FR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Administration générale, ressources humaines et affaires juridiques</a:t>
                      </a:r>
                      <a:endParaRPr lang="fr-CA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0" marR="50530" marT="0" marB="0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459197"/>
                  </a:ext>
                </a:extLst>
              </a:tr>
              <a:tr h="97873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20000"/>
                        </a:lnSpc>
                      </a:pPr>
                      <a:endParaRPr lang="fr-CA" sz="2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0" marR="50530" marT="0" marB="0"/>
                </a:tc>
                <a:tc>
                  <a:txBody>
                    <a:bodyPr/>
                    <a:lstStyle/>
                    <a:p>
                      <a:pPr marR="12700" algn="just" hangingPunct="0"/>
                      <a:r>
                        <a:rPr lang="fr-FR" sz="2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</a:t>
                      </a:r>
                      <a:endParaRPr lang="fr-CA" sz="2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/>
                      <a:r>
                        <a:rPr lang="fr-FR" sz="2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Approbation des listes de destruction des documents municipaux </a:t>
                      </a:r>
                      <a:endParaRPr lang="fr-CA" sz="2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9286679"/>
                  </a:ext>
                </a:extLst>
              </a:tr>
              <a:tr h="97873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20000"/>
                        </a:lnSpc>
                      </a:pPr>
                      <a:endParaRPr lang="fr-CA" sz="2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0" marR="50530" marT="0" marB="0"/>
                </a:tc>
                <a:tc>
                  <a:txBody>
                    <a:bodyPr/>
                    <a:lstStyle/>
                    <a:p>
                      <a:pPr marR="12700" algn="just" hangingPunct="0"/>
                      <a:r>
                        <a:rPr lang="fr-FR" sz="2800" b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5.10</a:t>
                      </a:r>
                      <a:endParaRPr lang="fr-CA" sz="2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/>
                      <a:r>
                        <a:rPr lang="fr-FR" sz="2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Modification des conditions salariales de la Directrice générale adjointe et greffière-trésorière adjointe selon les termes du contrat de travail</a:t>
                      </a:r>
                      <a:endParaRPr lang="fr-CA" sz="2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4980724"/>
                  </a:ext>
                </a:extLst>
              </a:tr>
              <a:tr h="72634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20000"/>
                        </a:lnSpc>
                      </a:pPr>
                      <a:endParaRPr lang="fr-CA" sz="2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0" marR="50530" marT="0" marB="0"/>
                </a:tc>
                <a:tc>
                  <a:txBody>
                    <a:bodyPr/>
                    <a:lstStyle/>
                    <a:p>
                      <a:pPr marR="12700" algn="just" hangingPunct="0"/>
                      <a:r>
                        <a:rPr lang="fr-FR" sz="2800" b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5.11</a:t>
                      </a:r>
                      <a:endParaRPr lang="fr-CA" sz="2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/>
                      <a:r>
                        <a:rPr lang="fr-FR" sz="2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Autorisation de virements budgétaires</a:t>
                      </a:r>
                      <a:endParaRPr lang="fr-CA" sz="2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0210252"/>
                  </a:ext>
                </a:extLst>
              </a:tr>
              <a:tr h="120889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20000"/>
                        </a:lnSpc>
                      </a:pPr>
                      <a:endParaRPr lang="fr-CA" sz="2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0" marR="50530" marT="0" marB="0"/>
                </a:tc>
                <a:tc>
                  <a:txBody>
                    <a:bodyPr/>
                    <a:lstStyle/>
                    <a:p>
                      <a:pPr marR="12700" algn="just" hangingPunct="0"/>
                      <a:endParaRPr lang="fr-CA" sz="2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/>
                      <a:endParaRPr lang="fr-CA" sz="2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077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292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0861A0-EB41-0D9F-EBD3-1FCB61B04AE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4023" y="879064"/>
            <a:ext cx="7022509" cy="289980"/>
          </a:xfrm>
        </p:spPr>
        <p:txBody>
          <a:bodyPr>
            <a:normAutofit fontScale="90000"/>
          </a:bodyPr>
          <a:lstStyle/>
          <a:p>
            <a:r>
              <a:rPr lang="fr-CA" b="1" dirty="0"/>
              <a:t>ORDRE DU JOUR (suite)</a:t>
            </a:r>
            <a:endParaRPr lang="fr-CA" dirty="0"/>
          </a:p>
        </p:txBody>
      </p:sp>
      <p:graphicFrame>
        <p:nvGraphicFramePr>
          <p:cNvPr id="7" name="Espace réservé du tableau 6">
            <a:extLst>
              <a:ext uri="{FF2B5EF4-FFF2-40B4-BE49-F238E27FC236}">
                <a16:creationId xmlns:a16="http://schemas.microsoft.com/office/drawing/2014/main" id="{ECFF0926-4911-4686-0EC2-DCE7F98D5F13}"/>
              </a:ext>
            </a:extLst>
          </p:cNvPr>
          <p:cNvGraphicFramePr>
            <a:graphicFrameLocks noGrp="1"/>
          </p:cNvGraphicFramePr>
          <p:nvPr>
            <p:ph type="tbl" sz="quarter" idx="10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1290412"/>
              </p:ext>
            </p:extLst>
          </p:nvPr>
        </p:nvGraphicFramePr>
        <p:xfrm>
          <a:off x="532434" y="1395624"/>
          <a:ext cx="9830766" cy="5952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462989">
                  <a:extLst>
                    <a:ext uri="{9D8B030D-6E8A-4147-A177-3AD203B41FA5}">
                      <a16:colId xmlns:a16="http://schemas.microsoft.com/office/drawing/2014/main" val="1394942840"/>
                    </a:ext>
                  </a:extLst>
                </a:gridCol>
                <a:gridCol w="9367777">
                  <a:extLst>
                    <a:ext uri="{9D8B030D-6E8A-4147-A177-3AD203B41FA5}">
                      <a16:colId xmlns:a16="http://schemas.microsoft.com/office/drawing/2014/main" val="1465671887"/>
                    </a:ext>
                  </a:extLst>
                </a:gridCol>
              </a:tblGrid>
              <a:tr h="595222">
                <a:tc>
                  <a:txBody>
                    <a:bodyPr/>
                    <a:lstStyle/>
                    <a:p>
                      <a:pPr marL="0" algn="just" defTabSz="457200" rtl="0" eaLnBrk="1" latinLnBrk="0" hangingPunct="0">
                        <a:lnSpc>
                          <a:spcPct val="120000"/>
                        </a:lnSpc>
                      </a:pPr>
                      <a:r>
                        <a:rPr lang="fr-FR" sz="2400" b="1" kern="1200">
                          <a:solidFill>
                            <a:schemeClr val="bg1"/>
                          </a:solidFill>
                          <a:effectLst/>
                        </a:rPr>
                        <a:t>6.</a:t>
                      </a:r>
                      <a:endParaRPr lang="fr-CA" sz="2400" b="1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0">
                        <a:lnSpc>
                          <a:spcPct val="120000"/>
                        </a:lnSpc>
                      </a:pPr>
                      <a:r>
                        <a:rPr lang="fr-FR" sz="2400" b="1" kern="1200" dirty="0">
                          <a:solidFill>
                            <a:schemeClr val="bg1"/>
                          </a:solidFill>
                          <a:effectLst/>
                        </a:rPr>
                        <a:t>Sécurité civile et de l’incendie </a:t>
                      </a:r>
                      <a:endParaRPr lang="fr-CA" sz="2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8383272"/>
                  </a:ext>
                </a:extLst>
              </a:tr>
            </a:tbl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AACFBB-E5EB-E226-4462-1CD005E20021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3"/>
            </p:custDataLst>
          </p:nvPr>
        </p:nvSpPr>
        <p:spPr/>
        <p:txBody>
          <a:bodyPr/>
          <a:lstStyle/>
          <a:p>
            <a:pPr rtl="0"/>
            <a:fld id="{8E8CD2E7-4C84-4E58-9939-CB73E7563B9E}" type="datetime4">
              <a:rPr lang="fr-CA" noProof="0" smtClean="0">
                <a:latin typeface="+mn-lt"/>
              </a:rPr>
              <a:t>2 octobre 2024</a:t>
            </a:fld>
            <a:endParaRPr lang="fr-CA" noProof="0">
              <a:latin typeface="+mn-l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612AD9-02EC-7607-EF6E-B913D853454D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4"/>
            </p:custDataLst>
          </p:nvPr>
        </p:nvSpPr>
        <p:spPr/>
        <p:txBody>
          <a:bodyPr/>
          <a:lstStyle/>
          <a:p>
            <a:pPr rtl="0"/>
            <a:r>
              <a:rPr lang="fr-CA" b="0" dirty="0"/>
              <a:t>Ordre du jour</a:t>
            </a:r>
            <a:endParaRPr lang="fr-CA" b="0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21159E-A681-7618-0F4D-8640A2F1967E}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5"/>
            </p:custDataLst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CA" noProof="0" smtClean="0"/>
              <a:pPr rtl="0"/>
              <a:t>6</a:t>
            </a:fld>
            <a:endParaRPr lang="fr-CA" noProof="0"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B6F1379-1590-7C53-EE83-EEC458845D8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724268" y="93020"/>
            <a:ext cx="6360288" cy="77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              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                      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BB160D46-9C85-C913-B002-ECD3307073FF}"/>
              </a:ext>
            </a:extLst>
          </p:cNvPr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258506927"/>
              </p:ext>
            </p:extLst>
          </p:nvPr>
        </p:nvGraphicFramePr>
        <p:xfrm>
          <a:off x="446566" y="1902358"/>
          <a:ext cx="11487322" cy="4547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226">
                  <a:extLst>
                    <a:ext uri="{9D8B030D-6E8A-4147-A177-3AD203B41FA5}">
                      <a16:colId xmlns:a16="http://schemas.microsoft.com/office/drawing/2014/main" val="2999375195"/>
                    </a:ext>
                  </a:extLst>
                </a:gridCol>
                <a:gridCol w="1492098">
                  <a:extLst>
                    <a:ext uri="{9D8B030D-6E8A-4147-A177-3AD203B41FA5}">
                      <a16:colId xmlns:a16="http://schemas.microsoft.com/office/drawing/2014/main" val="2375670646"/>
                    </a:ext>
                  </a:extLst>
                </a:gridCol>
                <a:gridCol w="4218039">
                  <a:extLst>
                    <a:ext uri="{9D8B030D-6E8A-4147-A177-3AD203B41FA5}">
                      <a16:colId xmlns:a16="http://schemas.microsoft.com/office/drawing/2014/main" val="2636641621"/>
                    </a:ext>
                  </a:extLst>
                </a:gridCol>
                <a:gridCol w="2140959">
                  <a:extLst>
                    <a:ext uri="{9D8B030D-6E8A-4147-A177-3AD203B41FA5}">
                      <a16:colId xmlns:a16="http://schemas.microsoft.com/office/drawing/2014/main" val="1326148024"/>
                    </a:ext>
                  </a:extLst>
                </a:gridCol>
              </a:tblGrid>
              <a:tr h="976678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/>
                        <a:t>Statistiques mensuelles du Service sécurité incendie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/>
                        <a:t>Août 2024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1354262"/>
                  </a:ext>
                </a:extLst>
              </a:tr>
              <a:tr h="1108820">
                <a:tc>
                  <a:txBody>
                    <a:bodyPr/>
                    <a:lstStyle/>
                    <a:p>
                      <a:r>
                        <a:rPr lang="fr-CA" sz="2400" b="1" dirty="0"/>
                        <a:t>Interventions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5738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5738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5738" algn="l"/>
                        </a:tabLst>
                        <a:defRPr/>
                      </a:pPr>
                      <a:r>
                        <a:rPr lang="fr-CA" sz="2400" b="1" dirty="0"/>
                        <a:t>Formation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/>
                        <a:t>6 </a:t>
                      </a:r>
                      <a:r>
                        <a:rPr lang="fr-CA" sz="2400" dirty="0" err="1"/>
                        <a:t>hrs</a:t>
                      </a:r>
                      <a:endParaRPr lang="fr-C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3171858"/>
                  </a:ext>
                </a:extLst>
              </a:tr>
              <a:tr h="453458">
                <a:tc>
                  <a:txBody>
                    <a:bodyPr/>
                    <a:lstStyle/>
                    <a:p>
                      <a:r>
                        <a:rPr lang="fr-CA" sz="2400" b="1" dirty="0"/>
                        <a:t>Entraides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5738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5738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b="1" dirty="0"/>
                        <a:t>Garde officier régional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/>
                        <a:t>265 </a:t>
                      </a:r>
                      <a:r>
                        <a:rPr lang="fr-CA" sz="2400" dirty="0" err="1"/>
                        <a:t>hrs</a:t>
                      </a:r>
                      <a:endParaRPr lang="fr-C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9197660"/>
                  </a:ext>
                </a:extLst>
              </a:tr>
              <a:tr h="816224">
                <a:tc>
                  <a:txBody>
                    <a:bodyPr/>
                    <a:lstStyle/>
                    <a:p>
                      <a:r>
                        <a:rPr lang="fr-CA" sz="2400" b="1" dirty="0"/>
                        <a:t>Premier répondant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5738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5738" indent="0"/>
                      <a:r>
                        <a:rPr lang="fr-CA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Garde interne/ externe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42913" indent="0"/>
                      <a:r>
                        <a:rPr lang="fr-CA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 jrs</a:t>
                      </a:r>
                      <a:endParaRPr lang="fr-CA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7650163"/>
                  </a:ext>
                </a:extLst>
              </a:tr>
              <a:tr h="1108820">
                <a:tc>
                  <a:txBody>
                    <a:bodyPr/>
                    <a:lstStyle/>
                    <a:p>
                      <a:r>
                        <a:rPr lang="fr-CA" sz="2400" b="1" dirty="0"/>
                        <a:t>Autre et bénévolat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5738" lvl="1" indent="0"/>
                      <a:r>
                        <a:rPr lang="fr-CA" sz="2400" dirty="0"/>
                        <a:t>16 </a:t>
                      </a:r>
                      <a:r>
                        <a:rPr lang="fr-CA" sz="2400" dirty="0" err="1"/>
                        <a:t>hrs</a:t>
                      </a:r>
                      <a:endParaRPr lang="fr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5738" lvl="1" indent="0"/>
                      <a:r>
                        <a:rPr lang="fr-CA" sz="2400" b="1" dirty="0"/>
                        <a:t>Visite de prévention réalisée sur territoire de Saint-Édouard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fr-CA" sz="2400" dirty="0"/>
                        <a:t>396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588714"/>
                  </a:ext>
                </a:extLst>
              </a:tr>
            </a:tbl>
          </a:graphicData>
        </a:graphic>
      </p:graphicFrame>
      <p:pic>
        <p:nvPicPr>
          <p:cNvPr id="12" name="Image 11" descr="Une image contenant texte, Graphique, Police, graphisme&#10;&#10;Description générée automatiquement">
            <a:extLst>
              <a:ext uri="{FF2B5EF4-FFF2-40B4-BE49-F238E27FC236}">
                <a16:creationId xmlns:a16="http://schemas.microsoft.com/office/drawing/2014/main" id="{87C102EC-A9E0-2E3F-053E-B5069DEA020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199" y="325689"/>
            <a:ext cx="1570689" cy="87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9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0861A0-EB41-0D9F-EBD3-1FCB61B04AE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4023" y="879064"/>
            <a:ext cx="7022509" cy="289980"/>
          </a:xfrm>
        </p:spPr>
        <p:txBody>
          <a:bodyPr>
            <a:normAutofit fontScale="90000"/>
          </a:bodyPr>
          <a:lstStyle/>
          <a:p>
            <a:r>
              <a:rPr lang="fr-CA" b="1" dirty="0"/>
              <a:t>ORDRE DU JOUR (suite)</a:t>
            </a:r>
            <a:endParaRPr lang="fr-CA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AACFBB-E5EB-E226-4462-1CD005E20021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/>
          <a:p>
            <a:pPr rtl="0"/>
            <a:fld id="{8E8CD2E7-4C84-4E58-9939-CB73E7563B9E}" type="datetime4">
              <a:rPr lang="fr-CA" noProof="0" smtClean="0">
                <a:latin typeface="+mn-lt"/>
              </a:rPr>
              <a:t>2 octobre 2024</a:t>
            </a:fld>
            <a:endParaRPr lang="fr-CA" noProof="0">
              <a:latin typeface="+mn-l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612AD9-02EC-7607-EF6E-B913D853454D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/>
          <a:p>
            <a:pPr rtl="0"/>
            <a:r>
              <a:rPr lang="fr-CA" b="0" dirty="0"/>
              <a:t>Ordre du jour</a:t>
            </a:r>
            <a:endParaRPr lang="fr-CA" b="0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21159E-A681-7618-0F4D-8640A2F1967E}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4"/>
            </p:custDataLst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CA" noProof="0" smtClean="0"/>
              <a:pPr rtl="0"/>
              <a:t>7</a:t>
            </a:fld>
            <a:endParaRPr lang="fr-CA" noProof="0"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B6F1379-1590-7C53-EE83-EEC458845D8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724268" y="93020"/>
            <a:ext cx="6360288" cy="77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              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                      </a:t>
            </a:r>
          </a:p>
        </p:txBody>
      </p:sp>
      <p:graphicFrame>
        <p:nvGraphicFramePr>
          <p:cNvPr id="7" name="Espace réservé du tableau 6">
            <a:extLst>
              <a:ext uri="{FF2B5EF4-FFF2-40B4-BE49-F238E27FC236}">
                <a16:creationId xmlns:a16="http://schemas.microsoft.com/office/drawing/2014/main" id="{BD878EEB-1BAE-09AE-F253-F258F63EF19B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3936482715"/>
              </p:ext>
            </p:extLst>
          </p:nvPr>
        </p:nvGraphicFramePr>
        <p:xfrm>
          <a:off x="708185" y="1464265"/>
          <a:ext cx="10638687" cy="39458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955772">
                  <a:extLst>
                    <a:ext uri="{9D8B030D-6E8A-4147-A177-3AD203B41FA5}">
                      <a16:colId xmlns:a16="http://schemas.microsoft.com/office/drawing/2014/main" val="400179050"/>
                    </a:ext>
                  </a:extLst>
                </a:gridCol>
                <a:gridCol w="779985">
                  <a:extLst>
                    <a:ext uri="{9D8B030D-6E8A-4147-A177-3AD203B41FA5}">
                      <a16:colId xmlns:a16="http://schemas.microsoft.com/office/drawing/2014/main" val="721814445"/>
                    </a:ext>
                  </a:extLst>
                </a:gridCol>
                <a:gridCol w="8902930">
                  <a:extLst>
                    <a:ext uri="{9D8B030D-6E8A-4147-A177-3AD203B41FA5}">
                      <a16:colId xmlns:a16="http://schemas.microsoft.com/office/drawing/2014/main" val="3382336262"/>
                    </a:ext>
                  </a:extLst>
                </a:gridCol>
              </a:tblGrid>
              <a:tr h="7515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3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fr-CA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Hygiène du milieu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fr-CA" sz="2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72481"/>
                  </a:ext>
                </a:extLst>
              </a:tr>
              <a:tr h="7322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3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fr-CA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Travaux publics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fr-CA" sz="2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425289"/>
                  </a:ext>
                </a:extLst>
              </a:tr>
              <a:tr h="854996">
                <a:tc>
                  <a:txBody>
                    <a:bodyPr/>
                    <a:lstStyle/>
                    <a:p>
                      <a:pPr marL="0" algn="just" defTabSz="457200" rtl="0" eaLnBrk="1" latinLnBrk="0" hangingPunct="0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fr-FR" sz="2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CA" sz="2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0" marR="5053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645795" marR="12700" indent="-629920" algn="just" hangingPunct="0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fr-FR" sz="2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8.1 </a:t>
                      </a:r>
                      <a:endParaRPr lang="fr-CA" sz="2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20000"/>
                        </a:lnSpc>
                      </a:pPr>
                      <a:r>
                        <a:rPr lang="fr-CA" sz="2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Entériner contrat gré à gré avec </a:t>
                      </a:r>
                      <a:r>
                        <a:rPr lang="fr-CA" sz="28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Roxboro</a:t>
                      </a:r>
                      <a:r>
                        <a:rPr lang="fr-CA" sz="2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Excavation </a:t>
                      </a:r>
                      <a:r>
                        <a:rPr lang="fr-CA" sz="28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inc.</a:t>
                      </a:r>
                      <a:r>
                        <a:rPr lang="fr-CA" sz="2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pour la mise en forme de la butte à glisser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110464"/>
                  </a:ext>
                </a:extLst>
              </a:tr>
              <a:tr h="854996">
                <a:tc>
                  <a:txBody>
                    <a:bodyPr/>
                    <a:lstStyle/>
                    <a:p>
                      <a:pPr marL="0" algn="just" defTabSz="457200" rtl="0" eaLnBrk="1" latinLnBrk="0" hangingPunct="0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fr-CA" sz="2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0" marR="5053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645795" marR="12700" indent="-629920" algn="just" hangingPunct="0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fr-FR" sz="2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8.2</a:t>
                      </a:r>
                      <a:endParaRPr lang="fr-CA" sz="2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20000"/>
                        </a:lnSpc>
                      </a:pPr>
                      <a:r>
                        <a:rPr lang="fr-CA" sz="2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Octroi de contrat d’approvisionnement en sel de déglaçage 2024-2025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496522"/>
                  </a:ext>
                </a:extLst>
              </a:tr>
            </a:tbl>
          </a:graphicData>
        </a:graphic>
      </p:graphicFrame>
      <p:pic>
        <p:nvPicPr>
          <p:cNvPr id="12" name="Image 11" descr="Une image contenant texte, Graphique, Police, graphisme&#10;&#10;Description générée automatiquement">
            <a:extLst>
              <a:ext uri="{FF2B5EF4-FFF2-40B4-BE49-F238E27FC236}">
                <a16:creationId xmlns:a16="http://schemas.microsoft.com/office/drawing/2014/main" id="{D3E516C1-780B-FBDB-8D74-8EF475F3705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199" y="325689"/>
            <a:ext cx="1570689" cy="87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93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0861A0-EB41-0D9F-EBD3-1FCB61B04AE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4023" y="879064"/>
            <a:ext cx="7022509" cy="289980"/>
          </a:xfrm>
        </p:spPr>
        <p:txBody>
          <a:bodyPr>
            <a:normAutofit fontScale="90000"/>
          </a:bodyPr>
          <a:lstStyle/>
          <a:p>
            <a:r>
              <a:rPr lang="fr-CA" b="1" dirty="0"/>
              <a:t>ORDRE DU JOUR (suite)</a:t>
            </a:r>
            <a:endParaRPr lang="fr-CA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AACFBB-E5EB-E226-4462-1CD005E20021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/>
          <a:p>
            <a:pPr rtl="0"/>
            <a:fld id="{8E8CD2E7-4C84-4E58-9939-CB73E7563B9E}" type="datetime4">
              <a:rPr lang="fr-CA" noProof="0" smtClean="0">
                <a:latin typeface="+mn-lt"/>
              </a:rPr>
              <a:t>2 octobre 2024</a:t>
            </a:fld>
            <a:endParaRPr lang="fr-CA" noProof="0">
              <a:latin typeface="+mn-l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612AD9-02EC-7607-EF6E-B913D853454D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/>
          <a:p>
            <a:pPr rtl="0"/>
            <a:r>
              <a:rPr lang="fr-CA" b="0" dirty="0"/>
              <a:t>Ordre du jour</a:t>
            </a:r>
            <a:endParaRPr lang="fr-CA" b="0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21159E-A681-7618-0F4D-8640A2F1967E}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4"/>
            </p:custDataLst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CA" noProof="0" smtClean="0"/>
              <a:pPr rtl="0"/>
              <a:t>8</a:t>
            </a:fld>
            <a:endParaRPr lang="fr-CA" noProof="0"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B6F1379-1590-7C53-EE83-EEC458845D8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724268" y="93020"/>
            <a:ext cx="6360288" cy="77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              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                      </a:t>
            </a:r>
          </a:p>
        </p:txBody>
      </p:sp>
      <p:graphicFrame>
        <p:nvGraphicFramePr>
          <p:cNvPr id="7" name="Espace réservé du tableau 6">
            <a:extLst>
              <a:ext uri="{FF2B5EF4-FFF2-40B4-BE49-F238E27FC236}">
                <a16:creationId xmlns:a16="http://schemas.microsoft.com/office/drawing/2014/main" id="{BD878EEB-1BAE-09AE-F253-F258F63EF19B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1843301256"/>
              </p:ext>
            </p:extLst>
          </p:nvPr>
        </p:nvGraphicFramePr>
        <p:xfrm>
          <a:off x="708187" y="1464266"/>
          <a:ext cx="10123790" cy="50526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480060">
                  <a:extLst>
                    <a:ext uri="{9D8B030D-6E8A-4147-A177-3AD203B41FA5}">
                      <a16:colId xmlns:a16="http://schemas.microsoft.com/office/drawing/2014/main" val="400179050"/>
                    </a:ext>
                  </a:extLst>
                </a:gridCol>
                <a:gridCol w="733646">
                  <a:extLst>
                    <a:ext uri="{9D8B030D-6E8A-4147-A177-3AD203B41FA5}">
                      <a16:colId xmlns:a16="http://schemas.microsoft.com/office/drawing/2014/main" val="721814445"/>
                    </a:ext>
                  </a:extLst>
                </a:gridCol>
                <a:gridCol w="8910084">
                  <a:extLst>
                    <a:ext uri="{9D8B030D-6E8A-4147-A177-3AD203B41FA5}">
                      <a16:colId xmlns:a16="http://schemas.microsoft.com/office/drawing/2014/main" val="4176795672"/>
                    </a:ext>
                  </a:extLst>
                </a:gridCol>
              </a:tblGrid>
              <a:tr h="371744">
                <a:tc>
                  <a:txBody>
                    <a:bodyPr/>
                    <a:lstStyle/>
                    <a:p>
                      <a:pPr marL="0" algn="just" defTabSz="457200" rtl="0" eaLnBrk="1" latinLnBrk="0" hangingPunct="0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fr-CA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just" defTabSz="457200" rtl="0" eaLnBrk="1" latinLnBrk="0" hangingPunct="0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fr-CA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Aménagement, urbanisme, développement et environnement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988158"/>
                  </a:ext>
                </a:extLst>
              </a:tr>
              <a:tr h="371744">
                <a:tc>
                  <a:txBody>
                    <a:bodyPr/>
                    <a:lstStyle/>
                    <a:p>
                      <a:pPr marL="0" algn="just" defTabSz="457200" rtl="0" eaLnBrk="1" latinLnBrk="0" hangingPunct="0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fr-CA" sz="2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just" defTabSz="457200" rtl="0" eaLnBrk="1" latinLnBrk="0" hangingPunct="0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fr-CA" sz="2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153621"/>
                  </a:ext>
                </a:extLst>
              </a:tr>
              <a:tr h="371744">
                <a:tc>
                  <a:txBody>
                    <a:bodyPr/>
                    <a:lstStyle/>
                    <a:p>
                      <a:pPr marL="0" algn="just" defTabSz="457200" rtl="0" eaLnBrk="1" latinLnBrk="0" hangingPunct="0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fr-CA" sz="2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just" defTabSz="457200" rtl="0" eaLnBrk="1" latinLnBrk="0" hangingPunct="0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fr-CA" sz="2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755993"/>
                  </a:ext>
                </a:extLst>
              </a:tr>
              <a:tr h="371744">
                <a:tc>
                  <a:txBody>
                    <a:bodyPr/>
                    <a:lstStyle/>
                    <a:p>
                      <a:pPr marL="0" algn="just" defTabSz="457200" rtl="0" eaLnBrk="1" latinLnBrk="0" hangingPunct="0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fr-CA" sz="2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just" defTabSz="457200" rtl="0" eaLnBrk="1" latinLnBrk="0" hangingPunct="0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fr-CA" sz="2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415322"/>
                  </a:ext>
                </a:extLst>
              </a:tr>
              <a:tr h="371744">
                <a:tc>
                  <a:txBody>
                    <a:bodyPr/>
                    <a:lstStyle/>
                    <a:p>
                      <a:pPr marL="0" algn="just" defTabSz="457200" rtl="0" eaLnBrk="1" latinLnBrk="0" hangingPunct="0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fr-CA" sz="2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just" defTabSz="457200" rtl="0" eaLnBrk="1" latinLnBrk="0" hangingPunct="0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fr-CA" sz="2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29037"/>
                  </a:ext>
                </a:extLst>
              </a:tr>
              <a:tr h="1190908">
                <a:tc>
                  <a:txBody>
                    <a:bodyPr/>
                    <a:lstStyle/>
                    <a:p>
                      <a:pPr marL="0" algn="just" defTabSz="457200" rtl="0" eaLnBrk="1" latinLnBrk="0" hangingPunct="0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fr-CA" sz="2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just" defTabSz="457200" rtl="0" eaLnBrk="1" latinLnBrk="0" hangingPunct="0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fr-CA" sz="2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95274"/>
                  </a:ext>
                </a:extLst>
              </a:tr>
              <a:tr h="1086946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fr-CA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fr-CA" sz="2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fr-CA" sz="2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0327546"/>
                  </a:ext>
                </a:extLst>
              </a:tr>
              <a:tr h="79680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2207708"/>
                  </a:ext>
                </a:extLst>
              </a:tr>
            </a:tbl>
          </a:graphicData>
        </a:graphic>
      </p:graphicFrame>
      <p:pic>
        <p:nvPicPr>
          <p:cNvPr id="12" name="Image 11" descr="Une image contenant texte, Graphique, Police, graphisme&#10;&#10;Description générée automatiquement">
            <a:extLst>
              <a:ext uri="{FF2B5EF4-FFF2-40B4-BE49-F238E27FC236}">
                <a16:creationId xmlns:a16="http://schemas.microsoft.com/office/drawing/2014/main" id="{D3E516C1-780B-FBDB-8D74-8EF475F3705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199" y="325689"/>
            <a:ext cx="1570689" cy="871691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432F7C1-7C2F-5F7F-067B-539A5CD69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5134"/>
              </p:ext>
            </p:extLst>
          </p:nvPr>
        </p:nvGraphicFramePr>
        <p:xfrm>
          <a:off x="683379" y="1945639"/>
          <a:ext cx="9678987" cy="4583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3959">
                  <a:extLst>
                    <a:ext uri="{9D8B030D-6E8A-4147-A177-3AD203B41FA5}">
                      <a16:colId xmlns:a16="http://schemas.microsoft.com/office/drawing/2014/main" val="3651993395"/>
                    </a:ext>
                  </a:extLst>
                </a:gridCol>
                <a:gridCol w="2565028">
                  <a:extLst>
                    <a:ext uri="{9D8B030D-6E8A-4147-A177-3AD203B41FA5}">
                      <a16:colId xmlns:a16="http://schemas.microsoft.com/office/drawing/2014/main" val="3213241013"/>
                    </a:ext>
                  </a:extLst>
                </a:gridCol>
              </a:tblGrid>
              <a:tr h="519994">
                <a:tc gridSpan="2">
                  <a:txBody>
                    <a:bodyPr/>
                    <a:lstStyle/>
                    <a:p>
                      <a:r>
                        <a:rPr lang="fr-CA" sz="2800" dirty="0"/>
                        <a:t>Permis mensuel du service de l’urbanisme (septembre 2024)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527805"/>
                  </a:ext>
                </a:extLst>
              </a:tr>
              <a:tr h="519994">
                <a:tc>
                  <a:txBody>
                    <a:bodyPr/>
                    <a:lstStyle/>
                    <a:p>
                      <a:r>
                        <a:rPr lang="fr-CA" sz="2800" dirty="0"/>
                        <a:t>Nouvelle construction résidentielle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708842"/>
                  </a:ext>
                </a:extLst>
              </a:tr>
              <a:tr h="519994">
                <a:tc>
                  <a:txBody>
                    <a:bodyPr/>
                    <a:lstStyle/>
                    <a:p>
                      <a:r>
                        <a:rPr lang="fr-CA" sz="2800" dirty="0"/>
                        <a:t>Démolition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301202"/>
                  </a:ext>
                </a:extLst>
              </a:tr>
              <a:tr h="519994">
                <a:tc>
                  <a:txBody>
                    <a:bodyPr/>
                    <a:lstStyle/>
                    <a:p>
                      <a:r>
                        <a:rPr lang="fr-CA" sz="2800" dirty="0"/>
                        <a:t>Installation sanitaire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474535"/>
                  </a:ext>
                </a:extLst>
              </a:tr>
              <a:tr h="519994">
                <a:tc>
                  <a:txBody>
                    <a:bodyPr/>
                    <a:lstStyle/>
                    <a:p>
                      <a:r>
                        <a:rPr lang="fr-CA" sz="2800" dirty="0"/>
                        <a:t>Rénovation / modification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228543"/>
                  </a:ext>
                </a:extLst>
              </a:tr>
              <a:tr h="519994">
                <a:tc>
                  <a:txBody>
                    <a:bodyPr/>
                    <a:lstStyle/>
                    <a:p>
                      <a:r>
                        <a:rPr lang="fr-CA" sz="2800" dirty="0"/>
                        <a:t>Fermeture/ nettoyage fossé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065498"/>
                  </a:ext>
                </a:extLst>
              </a:tr>
              <a:tr h="512871">
                <a:tc>
                  <a:txBody>
                    <a:bodyPr/>
                    <a:lstStyle/>
                    <a:p>
                      <a:r>
                        <a:rPr lang="fr-CA" sz="2800" dirty="0"/>
                        <a:t>Abattage d’arbre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756136"/>
                  </a:ext>
                </a:extLst>
              </a:tr>
              <a:tr h="519994">
                <a:tc>
                  <a:txBody>
                    <a:bodyPr/>
                    <a:lstStyle/>
                    <a:p>
                      <a:r>
                        <a:rPr lang="fr-CA" sz="2800" dirty="0"/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847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540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0861A0-EB41-0D9F-EBD3-1FCB61B04AE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51323" y="907400"/>
            <a:ext cx="7022509" cy="289980"/>
          </a:xfrm>
        </p:spPr>
        <p:txBody>
          <a:bodyPr>
            <a:normAutofit fontScale="90000"/>
          </a:bodyPr>
          <a:lstStyle/>
          <a:p>
            <a:r>
              <a:rPr lang="fr-CA" b="1" dirty="0"/>
              <a:t>ORDRE DU JOUR (suite)</a:t>
            </a:r>
            <a:endParaRPr lang="fr-CA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AACFBB-E5EB-E226-4462-1CD005E20021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/>
          <a:p>
            <a:pPr rtl="0"/>
            <a:fld id="{8E8CD2E7-4C84-4E58-9939-CB73E7563B9E}" type="datetime4">
              <a:rPr lang="fr-CA" noProof="0" smtClean="0">
                <a:latin typeface="+mn-lt"/>
              </a:rPr>
              <a:t>2 octobre 2024</a:t>
            </a:fld>
            <a:endParaRPr lang="fr-CA" noProof="0">
              <a:latin typeface="+mn-l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612AD9-02EC-7607-EF6E-B913D853454D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/>
          <a:p>
            <a:pPr rtl="0"/>
            <a:r>
              <a:rPr lang="fr-CA" b="0" dirty="0"/>
              <a:t>Ordre du jour</a:t>
            </a:r>
            <a:endParaRPr lang="fr-CA" b="0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21159E-A681-7618-0F4D-8640A2F1967E}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4"/>
            </p:custDataLst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CA" noProof="0" smtClean="0"/>
              <a:pPr rtl="0"/>
              <a:t>9</a:t>
            </a:fld>
            <a:endParaRPr lang="fr-CA" noProof="0"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B6F1379-1590-7C53-EE83-EEC458845D8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724268" y="93020"/>
            <a:ext cx="6360288" cy="77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              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                      </a:t>
            </a:r>
          </a:p>
        </p:txBody>
      </p:sp>
      <p:graphicFrame>
        <p:nvGraphicFramePr>
          <p:cNvPr id="7" name="Espace réservé du tableau 6">
            <a:extLst>
              <a:ext uri="{FF2B5EF4-FFF2-40B4-BE49-F238E27FC236}">
                <a16:creationId xmlns:a16="http://schemas.microsoft.com/office/drawing/2014/main" id="{9389C69F-FFAD-B63D-CDF5-7256B2696C9F}"/>
              </a:ext>
            </a:extLst>
          </p:cNvPr>
          <p:cNvGraphicFramePr>
            <a:graphicFrameLocks noGrp="1"/>
          </p:cNvGraphicFramePr>
          <p:nvPr>
            <p:ph type="tbl" sz="quarter" idx="10"/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601664926"/>
              </p:ext>
            </p:extLst>
          </p:nvPr>
        </p:nvGraphicFramePr>
        <p:xfrm>
          <a:off x="531601" y="1891703"/>
          <a:ext cx="10565890" cy="43567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559810">
                  <a:extLst>
                    <a:ext uri="{9D8B030D-6E8A-4147-A177-3AD203B41FA5}">
                      <a16:colId xmlns:a16="http://schemas.microsoft.com/office/drawing/2014/main" val="1937370664"/>
                    </a:ext>
                  </a:extLst>
                </a:gridCol>
                <a:gridCol w="660227">
                  <a:extLst>
                    <a:ext uri="{9D8B030D-6E8A-4147-A177-3AD203B41FA5}">
                      <a16:colId xmlns:a16="http://schemas.microsoft.com/office/drawing/2014/main" val="3107472359"/>
                    </a:ext>
                  </a:extLst>
                </a:gridCol>
                <a:gridCol w="9345853">
                  <a:extLst>
                    <a:ext uri="{9D8B030D-6E8A-4147-A177-3AD203B41FA5}">
                      <a16:colId xmlns:a16="http://schemas.microsoft.com/office/drawing/2014/main" val="4158530270"/>
                    </a:ext>
                  </a:extLst>
                </a:gridCol>
              </a:tblGrid>
              <a:tr h="508597">
                <a:tc>
                  <a:txBody>
                    <a:bodyPr/>
                    <a:lstStyle/>
                    <a:p>
                      <a:pPr marL="0" algn="just" defTabSz="457200" rtl="0" eaLnBrk="1" latinLnBrk="0" hangingPunct="0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fr-CA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just" defTabSz="457200" rtl="0" eaLnBrk="1" latinLnBrk="0" hangingPunct="0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fr-CA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Aménagement, urbanisme, développement et environnement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130707"/>
                  </a:ext>
                </a:extLst>
              </a:tr>
              <a:tr h="1849024">
                <a:tc>
                  <a:txBody>
                    <a:bodyPr/>
                    <a:lstStyle/>
                    <a:p>
                      <a:pPr marL="0" algn="just" defTabSz="457200" rtl="0" eaLnBrk="1" latinLnBrk="0" hangingPunct="0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fr-FR" sz="2800" b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CA" sz="2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882" marR="34882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fr-FR" sz="2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9.1</a:t>
                      </a:r>
                      <a:endParaRPr lang="fr-CA" sz="2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20000"/>
                        </a:lnSpc>
                      </a:pPr>
                      <a:r>
                        <a:rPr lang="fr-FR" sz="2800" b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Adoption du règlement numéro 2024-349 modifiant le règlement de zonage 2015-259 afin de modifier les marges arrière et latérales applicables aux zones H-5, H-6 et H-7</a:t>
                      </a:r>
                      <a:endParaRPr lang="fr-CA" sz="2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45018"/>
                  </a:ext>
                </a:extLst>
              </a:tr>
              <a:tr h="1849024">
                <a:tc>
                  <a:txBody>
                    <a:bodyPr/>
                    <a:lstStyle/>
                    <a:p>
                      <a:pPr marL="0" algn="just" defTabSz="457200" rtl="0" eaLnBrk="1" latinLnBrk="0" hangingPunct="0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fr-CA" sz="2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882" marR="34882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fr-FR" sz="2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9.2</a:t>
                      </a:r>
                      <a:endParaRPr lang="fr-CA" sz="2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/>
                      <a:r>
                        <a:rPr lang="fr-FR" sz="2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Demande assujettie au règlement sur les plans d’implantation et d’intégration architecturale (PIIA) pour l’opération cadastrale touchant les lots 4 811 031 et 3 992 263 sur le rang de l’église</a:t>
                      </a:r>
                      <a:endParaRPr lang="fr-CA" sz="2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1667638"/>
                  </a:ext>
                </a:extLst>
              </a:tr>
            </a:tbl>
          </a:graphicData>
        </a:graphic>
      </p:graphicFrame>
      <p:pic>
        <p:nvPicPr>
          <p:cNvPr id="8" name="Image 7" descr="Une image contenant texte, Graphique, Police, graphisme&#10;&#10;Description générée automatiquement">
            <a:extLst>
              <a:ext uri="{FF2B5EF4-FFF2-40B4-BE49-F238E27FC236}">
                <a16:creationId xmlns:a16="http://schemas.microsoft.com/office/drawing/2014/main" id="{F843791C-E917-416B-4D35-42B93E1AA2D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199" y="325689"/>
            <a:ext cx="1570689" cy="87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605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heme/theme1.xml><?xml version="1.0" encoding="utf-8"?>
<a:theme xmlns:a="http://schemas.openxmlformats.org/drawingml/2006/main" name="Secteur">
  <a:themeElements>
    <a:clrScheme name="Bleu chau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EC1AB0-9704-404D-B6D3-819D938AC55B}">
  <ds:schemaRefs>
    <ds:schemaRef ds:uri="71af3243-3dd4-4a8d-8c0d-dd76da1f02a5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16c05727-aa75-4e4a-9b5f-8a80a1165891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722</TotalTime>
  <Words>688</Words>
  <Application>Microsoft Office PowerPoint</Application>
  <PresentationFormat>Grand écran</PresentationFormat>
  <Paragraphs>194</Paragraphs>
  <Slides>16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Century Gothic</vt:lpstr>
      <vt:lpstr>Wingdings 3</vt:lpstr>
      <vt:lpstr>Secteur</vt:lpstr>
      <vt:lpstr>Présentation PowerPoint</vt:lpstr>
      <vt:lpstr>ORDRE DU JOUR</vt:lpstr>
      <vt:lpstr>ORDRE DU JOUR (suite)</vt:lpstr>
      <vt:lpstr>ORDRE DU JOUR (suite)</vt:lpstr>
      <vt:lpstr>ORDRE DU JOUR (suite)</vt:lpstr>
      <vt:lpstr>ORDRE DU JOUR (suite)</vt:lpstr>
      <vt:lpstr>ORDRE DU JOUR (suite)</vt:lpstr>
      <vt:lpstr>ORDRE DU JOUR (suite)</vt:lpstr>
      <vt:lpstr>ORDRE DU JOUR (suite)</vt:lpstr>
      <vt:lpstr>ORDRE DU JOUR (suite)</vt:lpstr>
      <vt:lpstr>ORDRE DU JOUR (suite)</vt:lpstr>
      <vt:lpstr>ORDRE DU JOUR (suite)</vt:lpstr>
      <vt:lpstr>ORDRE DU JOUR (suite)</vt:lpstr>
      <vt:lpstr>Présentation PowerPoint</vt:lpstr>
      <vt:lpstr>ORDRE DU JOUR (suite)</vt:lpstr>
      <vt:lpstr>Merci!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Direction Generale</dc:creator>
  <cp:lastModifiedBy>Comptabilite</cp:lastModifiedBy>
  <cp:revision>34</cp:revision>
  <cp:lastPrinted>2024-09-03T12:44:06Z</cp:lastPrinted>
  <dcterms:created xsi:type="dcterms:W3CDTF">2024-05-03T16:05:31Z</dcterms:created>
  <dcterms:modified xsi:type="dcterms:W3CDTF">2024-10-02T13:07:34Z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